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415" r:id="rId2"/>
    <p:sldId id="368" r:id="rId3"/>
    <p:sldId id="383" r:id="rId4"/>
    <p:sldId id="412" r:id="rId5"/>
    <p:sldId id="371" r:id="rId6"/>
    <p:sldId id="384" r:id="rId7"/>
    <p:sldId id="388" r:id="rId8"/>
    <p:sldId id="433" r:id="rId9"/>
    <p:sldId id="393" r:id="rId10"/>
    <p:sldId id="394" r:id="rId11"/>
    <p:sldId id="395" r:id="rId12"/>
    <p:sldId id="403" r:id="rId13"/>
    <p:sldId id="397" r:id="rId14"/>
    <p:sldId id="404" r:id="rId15"/>
    <p:sldId id="408" r:id="rId16"/>
    <p:sldId id="409" r:id="rId17"/>
    <p:sldId id="396" r:id="rId18"/>
    <p:sldId id="406" r:id="rId19"/>
    <p:sldId id="399" r:id="rId20"/>
    <p:sldId id="411" r:id="rId21"/>
    <p:sldId id="370" r:id="rId22"/>
    <p:sldId id="413" r:id="rId23"/>
    <p:sldId id="416" r:id="rId24"/>
    <p:sldId id="417" r:id="rId25"/>
    <p:sldId id="418" r:id="rId26"/>
    <p:sldId id="419" r:id="rId27"/>
    <p:sldId id="420" r:id="rId28"/>
    <p:sldId id="421" r:id="rId29"/>
    <p:sldId id="422" r:id="rId30"/>
    <p:sldId id="423" r:id="rId31"/>
    <p:sldId id="424" r:id="rId32"/>
    <p:sldId id="425" r:id="rId33"/>
    <p:sldId id="429" r:id="rId34"/>
    <p:sldId id="427" r:id="rId35"/>
    <p:sldId id="426" r:id="rId36"/>
    <p:sldId id="430" r:id="rId37"/>
    <p:sldId id="432" r:id="rId38"/>
    <p:sldId id="327"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FF"/>
    <a:srgbClr val="66CCFF"/>
    <a:srgbClr val="6699FF"/>
    <a:srgbClr val="CCFF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0210" autoAdjust="0"/>
  </p:normalViewPr>
  <p:slideViewPr>
    <p:cSldViewPr>
      <p:cViewPr>
        <p:scale>
          <a:sx n="120" d="100"/>
          <a:sy n="120" d="100"/>
        </p:scale>
        <p:origin x="-3288" y="-46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5" Type="http://schemas.openxmlformats.org/officeDocument/2006/relationships/image" Target="../media/image38.wmf"/><Relationship Id="rId4" Type="http://schemas.openxmlformats.org/officeDocument/2006/relationships/image" Target="../media/image37.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image" Target="../media/image132.wmf"/><Relationship Id="rId7" Type="http://schemas.openxmlformats.org/officeDocument/2006/relationships/image" Target="../media/image172.wmf"/><Relationship Id="rId2" Type="http://schemas.openxmlformats.org/officeDocument/2006/relationships/image" Target="../media/image131.wmf"/><Relationship Id="rId1" Type="http://schemas.openxmlformats.org/officeDocument/2006/relationships/image" Target="../media/image168.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79.wmf"/><Relationship Id="rId3" Type="http://schemas.openxmlformats.org/officeDocument/2006/relationships/image" Target="../media/image174.wmf"/><Relationship Id="rId7" Type="http://schemas.openxmlformats.org/officeDocument/2006/relationships/image" Target="../media/image178.w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38.wmf"/><Relationship Id="rId13" Type="http://schemas.openxmlformats.org/officeDocument/2006/relationships/image" Target="../media/image146.wmf"/><Relationship Id="rId3" Type="http://schemas.openxmlformats.org/officeDocument/2006/relationships/image" Target="../media/image133.wmf"/><Relationship Id="rId7" Type="http://schemas.openxmlformats.org/officeDocument/2006/relationships/image" Target="../media/image137.wmf"/><Relationship Id="rId12" Type="http://schemas.openxmlformats.org/officeDocument/2006/relationships/image" Target="../media/image145.wmf"/><Relationship Id="rId2" Type="http://schemas.openxmlformats.org/officeDocument/2006/relationships/image" Target="../media/image130.wmf"/><Relationship Id="rId16" Type="http://schemas.openxmlformats.org/officeDocument/2006/relationships/image" Target="../media/image132.wmf"/><Relationship Id="rId1" Type="http://schemas.openxmlformats.org/officeDocument/2006/relationships/image" Target="../media/image129.wmf"/><Relationship Id="rId6" Type="http://schemas.openxmlformats.org/officeDocument/2006/relationships/image" Target="../media/image136.wmf"/><Relationship Id="rId11" Type="http://schemas.openxmlformats.org/officeDocument/2006/relationships/image" Target="../media/image144.wmf"/><Relationship Id="rId5" Type="http://schemas.openxmlformats.org/officeDocument/2006/relationships/image" Target="../media/image135.wmf"/><Relationship Id="rId15" Type="http://schemas.openxmlformats.org/officeDocument/2006/relationships/image" Target="../media/image131.wmf"/><Relationship Id="rId10" Type="http://schemas.openxmlformats.org/officeDocument/2006/relationships/image" Target="../media/image143.wmf"/><Relationship Id="rId4" Type="http://schemas.openxmlformats.org/officeDocument/2006/relationships/image" Target="../media/image134.wmf"/><Relationship Id="rId9" Type="http://schemas.openxmlformats.org/officeDocument/2006/relationships/image" Target="../media/image142.wmf"/><Relationship Id="rId14" Type="http://schemas.openxmlformats.org/officeDocument/2006/relationships/image" Target="../media/image18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89.wmf"/><Relationship Id="rId2" Type="http://schemas.openxmlformats.org/officeDocument/2006/relationships/image" Target="../media/image188.wmf"/><Relationship Id="rId1" Type="http://schemas.openxmlformats.org/officeDocument/2006/relationships/image" Target="../media/image185.wmf"/><Relationship Id="rId4" Type="http://schemas.openxmlformats.org/officeDocument/2006/relationships/image" Target="../media/image19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4" Type="http://schemas.openxmlformats.org/officeDocument/2006/relationships/image" Target="../media/image6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89.wmf"/><Relationship Id="rId5" Type="http://schemas.openxmlformats.org/officeDocument/2006/relationships/image" Target="../media/image62.wmf"/><Relationship Id="rId4"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4.wmf"/><Relationship Id="rId7" Type="http://schemas.openxmlformats.org/officeDocument/2006/relationships/image" Target="../media/image118.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36.wmf"/><Relationship Id="rId13" Type="http://schemas.openxmlformats.org/officeDocument/2006/relationships/image" Target="../media/image141.wmf"/><Relationship Id="rId18" Type="http://schemas.openxmlformats.org/officeDocument/2006/relationships/image" Target="../media/image146.wmf"/><Relationship Id="rId3" Type="http://schemas.openxmlformats.org/officeDocument/2006/relationships/image" Target="../media/image131.wmf"/><Relationship Id="rId7" Type="http://schemas.openxmlformats.org/officeDocument/2006/relationships/image" Target="../media/image135.wmf"/><Relationship Id="rId12" Type="http://schemas.openxmlformats.org/officeDocument/2006/relationships/image" Target="../media/image140.wmf"/><Relationship Id="rId17" Type="http://schemas.openxmlformats.org/officeDocument/2006/relationships/image" Target="../media/image145.wmf"/><Relationship Id="rId2" Type="http://schemas.openxmlformats.org/officeDocument/2006/relationships/image" Target="../media/image130.wmf"/><Relationship Id="rId16" Type="http://schemas.openxmlformats.org/officeDocument/2006/relationships/image" Target="../media/image144.wmf"/><Relationship Id="rId1" Type="http://schemas.openxmlformats.org/officeDocument/2006/relationships/image" Target="../media/image129.wmf"/><Relationship Id="rId6" Type="http://schemas.openxmlformats.org/officeDocument/2006/relationships/image" Target="../media/image134.wmf"/><Relationship Id="rId11" Type="http://schemas.openxmlformats.org/officeDocument/2006/relationships/image" Target="../media/image139.wmf"/><Relationship Id="rId5" Type="http://schemas.openxmlformats.org/officeDocument/2006/relationships/image" Target="../media/image133.wmf"/><Relationship Id="rId15" Type="http://schemas.openxmlformats.org/officeDocument/2006/relationships/image" Target="../media/image143.wmf"/><Relationship Id="rId10" Type="http://schemas.openxmlformats.org/officeDocument/2006/relationships/image" Target="../media/image138.wmf"/><Relationship Id="rId19" Type="http://schemas.openxmlformats.org/officeDocument/2006/relationships/image" Target="../media/image147.wmf"/><Relationship Id="rId4" Type="http://schemas.openxmlformats.org/officeDocument/2006/relationships/image" Target="../media/image132.wmf"/><Relationship Id="rId9" Type="http://schemas.openxmlformats.org/officeDocument/2006/relationships/image" Target="../media/image137.wmf"/><Relationship Id="rId14" Type="http://schemas.openxmlformats.org/officeDocument/2006/relationships/image" Target="../media/image14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image" Target="../media/image161.wmf"/><Relationship Id="rId3" Type="http://schemas.openxmlformats.org/officeDocument/2006/relationships/image" Target="../media/image152.wmf"/><Relationship Id="rId7" Type="http://schemas.openxmlformats.org/officeDocument/2006/relationships/image" Target="../media/image155.wmf"/><Relationship Id="rId12" Type="http://schemas.openxmlformats.org/officeDocument/2006/relationships/image" Target="../media/image160.wmf"/><Relationship Id="rId17" Type="http://schemas.openxmlformats.org/officeDocument/2006/relationships/image" Target="../media/image165.wmf"/><Relationship Id="rId2" Type="http://schemas.openxmlformats.org/officeDocument/2006/relationships/image" Target="../media/image151.wmf"/><Relationship Id="rId16" Type="http://schemas.openxmlformats.org/officeDocument/2006/relationships/image" Target="../media/image164.wmf"/><Relationship Id="rId1" Type="http://schemas.openxmlformats.org/officeDocument/2006/relationships/image" Target="../media/image150.wmf"/><Relationship Id="rId6" Type="http://schemas.openxmlformats.org/officeDocument/2006/relationships/image" Target="../media/image154.wmf"/><Relationship Id="rId11" Type="http://schemas.openxmlformats.org/officeDocument/2006/relationships/image" Target="../media/image159.wmf"/><Relationship Id="rId5" Type="http://schemas.openxmlformats.org/officeDocument/2006/relationships/image" Target="../media/image153.wmf"/><Relationship Id="rId15" Type="http://schemas.openxmlformats.org/officeDocument/2006/relationships/image" Target="../media/image163.wmf"/><Relationship Id="rId10" Type="http://schemas.openxmlformats.org/officeDocument/2006/relationships/image" Target="../media/image158.wmf"/><Relationship Id="rId4" Type="http://schemas.openxmlformats.org/officeDocument/2006/relationships/image" Target="../media/image141.wmf"/><Relationship Id="rId9" Type="http://schemas.openxmlformats.org/officeDocument/2006/relationships/image" Target="../media/image157.wmf"/><Relationship Id="rId14" Type="http://schemas.openxmlformats.org/officeDocument/2006/relationships/image" Target="../media/image1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1E98C4-B8A7-4E99-8991-4F258775B179}" type="datetimeFigureOut">
              <a:rPr lang="en-US" smtClean="0"/>
              <a:pPr/>
              <a:t>7/29/2019</a:t>
            </a:fld>
            <a:endParaRPr 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7B4F33-69D4-413E-92B9-C048067D419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xfrm>
            <a:off x="1143000" y="685800"/>
            <a:ext cx="4572000" cy="3429000"/>
          </a:xfrm>
          <a:ln/>
        </p:spPr>
      </p:sp>
      <p:sp>
        <p:nvSpPr>
          <p:cNvPr id="16387" name="Notes Placeholder 2"/>
          <p:cNvSpPr>
            <a:spLocks noGrp="1"/>
          </p:cNvSpPr>
          <p:nvPr>
            <p:ph type="body" idx="1"/>
          </p:nvPr>
        </p:nvSpPr>
        <p:spPr>
          <a:noFill/>
          <a:ln/>
        </p:spPr>
        <p:txBody>
          <a:bodyPr/>
          <a:lstStyle/>
          <a:p>
            <a:pPr eaLnBrk="1" hangingPunct="1"/>
            <a:endParaRPr lang="en-US" dirty="0"/>
          </a:p>
        </p:txBody>
      </p:sp>
      <p:sp>
        <p:nvSpPr>
          <p:cNvPr id="16388" name="Slide Number Placeholder 3"/>
          <p:cNvSpPr>
            <a:spLocks noGrp="1"/>
          </p:cNvSpPr>
          <p:nvPr>
            <p:ph type="sldNum" sz="quarter" idx="5"/>
          </p:nvPr>
        </p:nvSpPr>
        <p:spPr>
          <a:noFill/>
        </p:spPr>
        <p:txBody>
          <a:bodyPr/>
          <a:lstStyle/>
          <a:p>
            <a:fld id="{B5992674-F4B2-46FD-A155-EDF1841FEF1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lnSpcReduction="10000"/>
          </a:bodyPr>
          <a:lstStyle/>
          <a:p>
            <a:r>
              <a:rPr lang="en-US" altLang="zh-CN" dirty="0"/>
              <a:t>The Hilbert space of a single qubit can be represented by a Bloch sphere, and single qubit quantum gates are basically unitary operations that rotate the state vector on the sphere. Such rotations are defined by the orientation angles of the rotation axis, including theta and phi, together with the angle gamma that represents the amount of rotation. For example, a quantum NOT gate can be expressed as a rotation of pi along the x-axis, and a </a:t>
            </a:r>
            <a:r>
              <a:rPr lang="en-US" altLang="zh-CN" dirty="0" err="1"/>
              <a:t>Hadarma</a:t>
            </a:r>
            <a:r>
              <a:rPr lang="en-US" altLang="zh-CN" dirty="0"/>
              <a:t> gate is simply a rotation of 90 degrees around the y-axis, which transforms the state zero into an equally weighted superposition of the states zero and one. On the other hand, quantum gate operations can be also viewed as specific manipulations of the relative phase between the states zero and one. In this regard, there are two different ways  of realizing quantum gates: dynamical gates and geometric gates. For the dynamical gates, the relative phase between zero and one is varied via the dynamical evolution of the Hamiltonian of the qubit. This is the more familiar way of realizing quantum gates. For the geometric gate, it utilizes the fact that when the system’s Hamiltonian evolves in some parametric space, its eigenstates can acquire geometric phases. For example, if the Hamiltonian contains some time-dependent parameter R(t), if R(t) is varied adiabatically, the eigenstates and corresponding </a:t>
            </a:r>
            <a:r>
              <a:rPr lang="en-US" altLang="zh-CN" dirty="0" err="1"/>
              <a:t>eigenenergies</a:t>
            </a:r>
            <a:r>
              <a:rPr lang="en-US" altLang="zh-CN" dirty="0"/>
              <a:t> of the Hamiltonian also evolve adiabatically. For a cyclic evolution, the eigenstates will return to their original form, but up to a phase factor. Such a phase contains both dynamical and geometric contributions. Geometric quantum gates are based on manipulation of such geometric phases. The concept of geometric phase was first proposed by Michael berry, for adiabatic and cyclic evolutions as just discussed, and was later extended to non-adiabatic, non-cyclic, non-Abelian scenarios, as well as their various combinations.    </a:t>
            </a:r>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These different combinations can be used to implement different types of geometric quantum computation. For example, if the system under study consists more then two energy levels, then after some evolution, the acquired geometric phases may not be simple numbers, but rather a matrix. This can be utilized to realize the so called non-Abelian geometric quantum computation. Researchers give this type of geometric quantum computation a specific name: holonomic quantum computation, or HQC, emphasizing its connection to the mathematical concept of holonomy. Holonomic quantum computation can be further divided into adiabatic and non-adiabatic HQC, depending on the nature of the corresponding evolution. Non-adiabatic holonomic quantum computation was initially proposed to overcome the shortcoming of long runtime associated  with the adiabatic HQC proposals. In these proposals, in order to satisfy the adiabatic condition, evolutions must be kept slow enough to avoid unwanted transitions among the instantaneous eigenstates of the system’s Hamiltonian. However, since the decoherence time is always finite, slow evolutions are not desirable for quantum gate operations. Researchers have proposed a variety of non-adiabatic HQC schemes. Here I listed a few representative experimental work related to non-adiabatic HQC. They were done on different platforms, including NMR, NV centers in diamonds, and superconducting qubits.</a:t>
            </a:r>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fontScale="92500" lnSpcReduction="20000"/>
          </a:bodyPr>
          <a:lstStyle/>
          <a:p>
            <a:r>
              <a:rPr lang="en-US" altLang="zh-CN" dirty="0"/>
              <a:t>While non-adiabatic HQC schemes can indeed speed up quantum gate operations, they have their own issues. For example, they usually have certain requirements, including cyclic evolution and parallel transport. These</a:t>
            </a:r>
            <a:r>
              <a:rPr lang="en-US" altLang="zh-CN" baseline="0" dirty="0"/>
              <a:t> requirements together pose rather restrictive constraints on the control Hamiltonian, making the corresponding gate operations rather sensitive to control errors. In addition, these non-adiabatic HQC proposals are usually not compatible with other optimization methods. </a:t>
            </a:r>
            <a:r>
              <a:rPr lang="en-US" altLang="zh-CN" dirty="0"/>
              <a:t>A comprehensive discussion of such constraints can be found in this paper. </a:t>
            </a:r>
          </a:p>
          <a:p>
            <a:endParaRPr lang="en-US" altLang="zh-CN" dirty="0"/>
          </a:p>
          <a:p>
            <a:r>
              <a:rPr lang="en-US" altLang="zh-CN" dirty="0"/>
              <a:t>Besides the non-adiabatic HQC proposals discussed above, researchers have developed other ways to overcome the long runtime issue associated with adiabatic HQC. One example is a collection of HQC schemes based on the so called shortcut to adiabaticity technique. Of course, in a broad sense, they can also be categorized as non-adiabatic HQC. However, to emphasize their difference with the more conventional non-adiabatic HQC proposals, researchers tend to treat them as a separate group by their own. The essence of these STA based HQC proposals is the following. For a time-dependent Hamiltonian H0, an auxiliary term Ha is appended, so that for a given evolution time T, the dynamics under the new Hamiltonian is equivalent to that under the original Hamiltonian H0. The specific form of Ha is case dependent and needs to be designed for individual scenarios. Note that this phase factor contain two parts, including a dynamical phase and a geometric phase. STA technique has been widely used on many</a:t>
            </a:r>
            <a:r>
              <a:rPr lang="en-US" altLang="zh-CN" baseline="0" dirty="0"/>
              <a:t> different platforms to accelerate adiabatic processes</a:t>
            </a:r>
            <a:r>
              <a:rPr lang="en-US" altLang="zh-CN" dirty="0"/>
              <a:t>. In recent years, researchers have also proposed several STA based holonomic quantum computation schemes. However, these early proposals use rather sophisticated configurations. For example, most of them require at least four energy levels. Therefore it is technically quite challenging to implement them. To address such an issue, our theoretical collaborators proposed a simplified STAHQC scheme, and we demonstrated this scheme using superconducting quantum circuits in a recent work. In the following, I will first discuss this proposal in detail, and then show you our experimental demonstration. </a:t>
            </a:r>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This simplified proposal uses a three level system driven by two external control fields. The ground and the second excited states are defines as the computational basis states 0 and 1, while the first excited state is an auxiliary state. The frequencies of both external control fields are detuned from their corresponding transitions by the same amount of delta t, which may be time-dependent. In addition, the amplitudes and phases of the two signals are also time-dependent in general. For the sake of clarity, we define a new set of four parameters that are equivalent to the original set of amplitudes and phases. It can be shown that the Hamiltonian of this driven system can be written into the following form. By varying these parameters of the external control fields, we are then able to design a time-dependent Hamiltonian and obtain desired evolution. The b state, or the bright state, is a linear superposition of the states 0 and 1. In addition, there also exists a dark state, defined as this. The dark state is dynamically decoupled from the system’s evolution. In other words, the dark state is an eigenstate of H0 with the eigenenergy of zero. The other two eigenstates of H0 are denoted as E plus and E minus states, and have these forms. Next, I will show you how to realize arbitrary single-qubit gate operations in this system by carefully adjusting these control parameters. </a:t>
            </a:r>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fontScale="92500"/>
          </a:bodyPr>
          <a:lstStyle/>
          <a:p>
            <a:r>
              <a:rPr lang="en-US" altLang="zh-CN" dirty="0"/>
              <a:t>Let’s consider an adiabatic cyclic evolution of H0 from time zero to T. we are particularly interested in two of H0’s eigenstates, the dark state and the E minus state, and want to see how they evolve under the above adiabatic cyclic evolution. In addition to the cyclic condition, we further apply the following constraints, and their meaning will become clear shortly. </a:t>
            </a:r>
          </a:p>
          <a:p>
            <a:endParaRPr lang="en-US" altLang="zh-CN" dirty="0"/>
          </a:p>
          <a:p>
            <a:r>
              <a:rPr lang="en-US" altLang="zh-CN" dirty="0"/>
              <a:t>The dark state, by definition, is dynamically decoupled from the system’s evolution, so it remains unchanged during the whole cyclic evolution. On the other hand, for the time-dependent E minus state, as long as the adiabatic condition is satisfied, it will stay as an instantaneous eigenstate of H0 during the whole cyclic evolution. With these constrains applied, it can be easily shown that at t=0, the E minus states is the same as the bright state, at the middle of the evolution, E minus happens to be the first excited state, and at the end of the evolution, it returns to the bright state, but with an additional phase factor. This phase contains dynamical and geometric parts. Let’s first pay attention to the geometric phase. The analysis</a:t>
            </a:r>
            <a:r>
              <a:rPr lang="en-US" altLang="zh-CN" baseline="0" dirty="0"/>
              <a:t> of the geometric phase becomes rather simple on a Bloch sphere whose north and south poles are the bright and the first excited states, respectively. On this sphere, with the above choice of control parameters, it can be shown that the cyclic evolution is a simple trajectory. The two halves of the trajectory  </a:t>
            </a:r>
            <a:r>
              <a:rPr lang="en-US" altLang="zh-CN" dirty="0"/>
              <a:t>correspond to two different longitudes of gamma 1 and gamma 2, respectively. Therefore the overall geometric phase is simply the solid angle spanned by this trajectory, which is gamma 2 minus gamma 1. Next, we also need to consider the dynamical phase. In our proposal, we specially design the control parameters of the external driving fields, so that the dynamical phases accumulated during the two halves of the evolution cancel each other. A simple way to achieve this, for example, is to add a pi pulse at the middle of the evolution. As a consequence, the net phase resulted after the cyclic evolution will be purely geometric. </a:t>
            </a:r>
          </a:p>
        </p:txBody>
      </p:sp>
    </p:spTree>
    <p:extLst>
      <p:ext uri="{BB962C8B-B14F-4D97-AF65-F5344CB8AC3E}">
        <p14:creationId xmlns="" xmlns:p14="http://schemas.microsoft.com/office/powerpoint/2010/main" val="1709466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en-US" altLang="zh-CN" dirty="0"/>
              <a:t>Now, in the subspace spanned by the dark and the bright states, the above cyclic evolution can be expressed as the following form. This is obvious since during the evolution the dark state does not change and the bright state acquires a geometric phase gamma. </a:t>
            </a:r>
            <a:endParaRPr lang="zh-CN" altLang="en-US" dirty="0"/>
          </a:p>
          <a:p>
            <a:endParaRPr lang="en-US" altLang="zh-CN" dirty="0"/>
          </a:p>
          <a:p>
            <a:r>
              <a:rPr lang="en-US" altLang="zh-CN" dirty="0"/>
              <a:t>Since the dark and the bright states are both linear superpositions of the computational basis states 0 and 1, we can then rewrite U in the computational basis as the following matrix form, which is basically a rotation along an axis with the orientation angles theta and phi, by an amount of gamma, up to an overall phase of half of gamma. Now recall that all these parameters, theta, phi, and gamma, are nothing but combinations of the amplitudes and phases of the two external driving fields. Therefore, by carefully designing our control fields, we should be</a:t>
            </a:r>
            <a:r>
              <a:rPr lang="en-US" altLang="zh-CN" baseline="0" dirty="0"/>
              <a:t> able to</a:t>
            </a:r>
            <a:r>
              <a:rPr lang="en-US" altLang="zh-CN" dirty="0"/>
              <a:t> realize arbitrary single qubit quantum gates. </a:t>
            </a:r>
          </a:p>
          <a:p>
            <a:endParaRPr lang="en-US" altLang="zh-CN" dirty="0"/>
          </a:p>
          <a:p>
            <a:r>
              <a:rPr lang="en-US" altLang="zh-CN" dirty="0"/>
              <a:t>Up to this point, we have been discussing adiabatic evolutions. We now apply the shortcut to adiabaticity technique by adding an auxiliary term as discussed a few slides back. In our proposal, it</a:t>
            </a:r>
            <a:r>
              <a:rPr lang="en-US" altLang="zh-CN" baseline="0" dirty="0"/>
              <a:t> turns out </a:t>
            </a:r>
            <a:r>
              <a:rPr lang="en-US" altLang="zh-CN" dirty="0"/>
              <a:t>this extra term has a rather simple form as shown here. </a:t>
            </a:r>
          </a:p>
          <a:p>
            <a:endParaRPr lang="en-US" altLang="zh-CN" dirty="0"/>
          </a:p>
          <a:p>
            <a:r>
              <a:rPr lang="en-US" altLang="zh-CN" dirty="0"/>
              <a:t>Next, I will show you how we experimentally realized this proposal using superconducting quantum circuits.</a:t>
            </a:r>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We use the Xmon type of superconducting qubits to carry out the experiment. This is a schematic of our sample. The Xmon qubit is located here. In this zoomed in image, you can clearly see that the Xmon consists two </a:t>
            </a:r>
            <a:r>
              <a:rPr lang="en-US" altLang="zh-CN" dirty="0" err="1"/>
              <a:t>josephson</a:t>
            </a:r>
            <a:r>
              <a:rPr lang="en-US" altLang="zh-CN" dirty="0"/>
              <a:t> </a:t>
            </a:r>
            <a:r>
              <a:rPr lang="en-US" altLang="zh-CN" dirty="0" err="1"/>
              <a:t>junctons</a:t>
            </a:r>
            <a:r>
              <a:rPr lang="en-US" altLang="zh-CN" dirty="0"/>
              <a:t>. They form a squid loop. An </a:t>
            </a:r>
            <a:r>
              <a:rPr lang="en-US" altLang="zh-CN" dirty="0" err="1"/>
              <a:t>xmon</a:t>
            </a:r>
            <a:r>
              <a:rPr lang="en-US" altLang="zh-CN" dirty="0"/>
              <a:t> qubit is essentially a nonlinear inductor in parallel with a capacitance. The </a:t>
            </a:r>
            <a:r>
              <a:rPr lang="en-US" altLang="zh-CN" dirty="0" err="1"/>
              <a:t>xmon</a:t>
            </a:r>
            <a:r>
              <a:rPr lang="en-US" altLang="zh-CN" dirty="0"/>
              <a:t> qubit is actually a multi level system, but for our purpose, we only care about the lowest three levels. As we discussed before, we define the ground and the second excited states as our computational basis states, and use the first excited state as an auxiliary state. Due to the intrinsic nonlinearity, the energy difference between 0 and e states is slightly larger than the difference between the e and the 1 states. In the proximity of the squid loop, there is a bias line, which is connected to the z control line shown here. By tuning the current flowing on this line, we can fine tune the magnetic flux in the squid, thus fine tune the energy differences among these states. This cross are capacitances that can couple the </a:t>
            </a:r>
            <a:r>
              <a:rPr lang="en-US" altLang="zh-CN" dirty="0" err="1"/>
              <a:t>xmon</a:t>
            </a:r>
            <a:r>
              <a:rPr lang="en-US" altLang="zh-CN" dirty="0"/>
              <a:t> to external circuits as well as neighboring qubits. The external driving fields are applied via the </a:t>
            </a:r>
            <a:r>
              <a:rPr lang="en-US" altLang="zh-CN" dirty="0" err="1"/>
              <a:t>xy</a:t>
            </a:r>
            <a:r>
              <a:rPr lang="en-US" altLang="zh-CN" dirty="0"/>
              <a:t> control line here. In our case, they are microwave pulses with variable amplitudes and phases. In addition to these control lines, the </a:t>
            </a:r>
            <a:r>
              <a:rPr lang="en-US" altLang="zh-CN" dirty="0" err="1"/>
              <a:t>xmon</a:t>
            </a:r>
            <a:r>
              <a:rPr lang="en-US" altLang="zh-CN" dirty="0"/>
              <a:t> is capacitively coupled to a quarter </a:t>
            </a:r>
            <a:r>
              <a:rPr lang="en-US" altLang="zh-CN" dirty="0" err="1"/>
              <a:t>lamda</a:t>
            </a:r>
            <a:r>
              <a:rPr lang="en-US" altLang="zh-CN" dirty="0"/>
              <a:t> resonator, which is in turn coupled to a transmission line. The resonator and the transmission line together form our readout circuit. In the so called dispersive regime, the transmission coefficient of the transmission line is very sensitive to the qubit state. For example, as this figure shows, when the qubit is in its ground state, the transmission curve is this blue curve, and it shifts to the red curve when the qubit is excited to the 1 state. By measuring the transmission, we can perform non demolition measurements of the qubit state. We carefully characterize our qubits using standard procedures, for example, the Ramsey fringe for measuring the dephasing time T2. This table summarizes some important parameters. The transition frequencies among the states, T1 for the first and second excited states are 29 and 9 micro seconds respectively, and their dephasing times are around 6 micro seconds. </a:t>
            </a:r>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With the capability of controlling the qubit and measuring its state, we can now implement the theoretical proposal discussed before. To refresh your memory, we use two external microwave pulses with variable amplitudes and phases to control our qubit. This table gives the details of the two driving fields used in our experiment. With such choices, we are able to eliminate dynamical phases accumulated during a cyclic evolution and obtain a pure geometric phase, and realize arbitrary single qubit rotation. </a:t>
            </a:r>
          </a:p>
          <a:p>
            <a:endParaRPr lang="en-US" altLang="zh-CN" dirty="0"/>
          </a:p>
          <a:p>
            <a:r>
              <a:rPr lang="en-US" altLang="zh-CN" dirty="0"/>
              <a:t>As an initial step, we first verify that the bright and the darks state evolve as expected. If we set both theta and phi to zero, the 0 state happens to be the dark state, and the corresponding rotation is around the z axis by a pi angle. Figure a shows the result. The horizontal axis represents the evolution time, and the vertical axis is the population of the three energy levels. During the whole evolution, the population of the three levels do not change, as it should be for a dark state. Now if we set theta to be pi, phi to be zero, then the 0 state happens to be the bright state, and the corresponding rotation is around the minus z axis by a pi angle. During such an evolution, the 1 state doesn’t get populated, while the population of the 0 and the first excited states swap twice. In both figures, the lines represent theoretical results, and symbols are experimental data. We can see they agree with each other very well. </a:t>
            </a:r>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Next, we verify that we can achieve arbitrary single qubit quantum gate. Here we show three representative cases. In the first case, we vary the theta angle from zero to pi, fix phi to zero and gamma to pi. This choice means that the rotation axis is always in the </a:t>
            </a:r>
            <a:r>
              <a:rPr lang="en-US" altLang="zh-CN" dirty="0" err="1"/>
              <a:t>xz</a:t>
            </a:r>
            <a:r>
              <a:rPr lang="en-US" altLang="zh-CN" dirty="0"/>
              <a:t> plane on the Bloch sphere. Again, we monitor the change in the population of the three energy levels. In the second case, we set both theta and gamma to be half of pi, and vary the phi angle from zero to two pi, so now the rotation axis is in the </a:t>
            </a:r>
            <a:r>
              <a:rPr lang="en-US" altLang="zh-CN" dirty="0" err="1"/>
              <a:t>xy</a:t>
            </a:r>
            <a:r>
              <a:rPr lang="en-US" altLang="zh-CN" dirty="0"/>
              <a:t> plane of the Bloch sphere. In the last case, we set theta to be half of pi, phi to zero, and change gamma from zero to 2 pi, this means a rotation around the x axis by a variable angle. In all three cases, the experiment data agree with the theoretical predictions very well. </a:t>
            </a:r>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lnSpcReduction="10000"/>
          </a:bodyPr>
          <a:lstStyle/>
          <a:p>
            <a:r>
              <a:rPr lang="en-US" altLang="zh-CN" dirty="0"/>
              <a:t>Next, we determine the fidelity of our single qubit quantum gates. We use the quantum process tomography to reconstruct the density matrix of quantum states, and extract fidelity information from these matrices. Figure a here shows that procedure of quantum process </a:t>
            </a:r>
            <a:r>
              <a:rPr lang="en-US" altLang="zh-CN" dirty="0" err="1"/>
              <a:t>tomo</a:t>
            </a:r>
            <a:r>
              <a:rPr lang="en-US" altLang="zh-CN" dirty="0"/>
              <a:t>. Since using our proposal we are able to generate arbitrary single qubit rotations, we use our method in all three stages of the </a:t>
            </a:r>
            <a:r>
              <a:rPr lang="en-US" altLang="zh-CN" dirty="0" err="1"/>
              <a:t>tomo</a:t>
            </a:r>
            <a:r>
              <a:rPr lang="en-US" altLang="zh-CN" dirty="0"/>
              <a:t> process, namely, the state preparation, the quantum gate operation, and the final rotation for quantum state </a:t>
            </a:r>
            <a:r>
              <a:rPr lang="en-US" altLang="zh-CN" dirty="0" err="1"/>
              <a:t>tomo</a:t>
            </a:r>
            <a:r>
              <a:rPr lang="en-US" altLang="zh-CN" dirty="0"/>
              <a:t> measurement. Figure b to e show the results for three representative quantum gates. Here the colored columns are experimental data and the outer frames are simulations results. They agree with each other rather well. Numerical values are summarized in this table.</a:t>
            </a:r>
          </a:p>
          <a:p>
            <a:endParaRPr lang="en-US" altLang="zh-CN" dirty="0"/>
          </a:p>
          <a:p>
            <a:r>
              <a:rPr lang="en-US" altLang="zh-CN" dirty="0"/>
              <a:t>We also analyzed the factors that might reduce gate fidelity. They include, for example, dynamical contribution of higher levels, decoherence, and errors in control signals. In the discussion of our proposal, we only considered three energy levels. However, an Xmon qubit is a multi level system, and the higher levels may affect system’s dynamics. For example, in this figure, we show the simulation of density matrix elements during a not gate, with and without the dynamical contribution from the higher levels. It is obvious that when these higher levels are taken into account, we obtain these extra oscillation features. They surely limit the highest fidelity that can be realized on this gate. The second factor is decoherence, which can be simulated using a master equation approach. The third factor is errors in the control signals. This figure shows the performance of a not gate as a function of the control error alpha for several different HQC proposals. Overall speaking, our STAHQC scheme delivers better results when control errors are present. </a:t>
            </a:r>
          </a:p>
        </p:txBody>
      </p:sp>
    </p:spTree>
    <p:extLst>
      <p:ext uri="{BB962C8B-B14F-4D97-AF65-F5344CB8AC3E}">
        <p14:creationId xmlns="" xmlns:p14="http://schemas.microsoft.com/office/powerpoint/2010/main" val="1709466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lnSpcReduction="10000"/>
          </a:bodyPr>
          <a:lstStyle/>
          <a:p>
            <a:endParaRPr lang="en-US" altLang="zh-CN" dirty="0"/>
          </a:p>
        </p:txBody>
      </p:sp>
    </p:spTree>
    <p:extLst>
      <p:ext uri="{BB962C8B-B14F-4D97-AF65-F5344CB8AC3E}">
        <p14:creationId xmlns="" xmlns:p14="http://schemas.microsoft.com/office/powerpoint/2010/main" val="1709466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lnSpcReduction="10000"/>
          </a:bodyPr>
          <a:lstStyle/>
          <a:p>
            <a:endParaRPr lang="en-US" altLang="zh-CN" dirty="0"/>
          </a:p>
        </p:txBody>
      </p:sp>
    </p:spTree>
    <p:extLst>
      <p:ext uri="{BB962C8B-B14F-4D97-AF65-F5344CB8AC3E}">
        <p14:creationId xmlns="" xmlns:p14="http://schemas.microsoft.com/office/powerpoint/2010/main" val="170946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lnSpcReduction="10000"/>
          </a:bodyPr>
          <a:lstStyle/>
          <a:p>
            <a:endParaRPr lang="en-US" altLang="zh-CN" dirty="0"/>
          </a:p>
        </p:txBody>
      </p:sp>
    </p:spTree>
    <p:extLst>
      <p:ext uri="{BB962C8B-B14F-4D97-AF65-F5344CB8AC3E}">
        <p14:creationId xmlns="" xmlns:p14="http://schemas.microsoft.com/office/powerpoint/2010/main" val="1709466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 xmlns:p14="http://schemas.microsoft.com/office/powerpoint/2010/main" val="1709466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227B4F33-69D4-413E-92B9-C048067D4196}"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日期占位符 3"/>
          <p:cNvSpPr>
            <a:spLocks noGrp="1"/>
          </p:cNvSpPr>
          <p:nvPr>
            <p:ph type="dt" sz="half" idx="10"/>
          </p:nvPr>
        </p:nvSpPr>
        <p:spPr/>
        <p:txBody>
          <a:bodyPr/>
          <a:lstStyle/>
          <a:p>
            <a:fld id="{0DFFEEAE-2566-4506-8724-C61E2DB14478}" type="datetimeFigureOut">
              <a:rPr lang="en-US" smtClean="0"/>
              <a:pPr/>
              <a:t>7/29/2019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0DFFEEAE-2566-4506-8724-C61E2DB14478}" type="datetimeFigureOut">
              <a:rPr lang="en-US" smtClean="0"/>
              <a:pPr/>
              <a:t>7/29/2019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0DFFEEAE-2566-4506-8724-C61E2DB14478}" type="datetimeFigureOut">
              <a:rPr lang="en-US" smtClean="0"/>
              <a:pPr/>
              <a:t>7/29/2019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10"/>
          </p:nvPr>
        </p:nvSpPr>
        <p:spPr/>
        <p:txBody>
          <a:bodyPr/>
          <a:lstStyle/>
          <a:p>
            <a:fld id="{0DFFEEAE-2566-4506-8724-C61E2DB14478}" type="datetimeFigureOut">
              <a:rPr lang="en-US" smtClean="0"/>
              <a:pPr/>
              <a:t>7/29/2019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DFFEEAE-2566-4506-8724-C61E2DB14478}" type="datetimeFigureOut">
              <a:rPr lang="en-US" smtClean="0"/>
              <a:pPr/>
              <a:t>7/29/2019</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p:cNvSpPr>
            <a:spLocks noGrp="1"/>
          </p:cNvSpPr>
          <p:nvPr>
            <p:ph type="dt" sz="half" idx="10"/>
          </p:nvPr>
        </p:nvSpPr>
        <p:spPr/>
        <p:txBody>
          <a:bodyPr/>
          <a:lstStyle/>
          <a:p>
            <a:fld id="{0DFFEEAE-2566-4506-8724-C61E2DB14478}" type="datetimeFigureOut">
              <a:rPr lang="en-US" smtClean="0"/>
              <a:pPr/>
              <a:t>7/29/2019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p:cNvSpPr>
            <a:spLocks noGrp="1"/>
          </p:cNvSpPr>
          <p:nvPr>
            <p:ph type="dt" sz="half" idx="10"/>
          </p:nvPr>
        </p:nvSpPr>
        <p:spPr/>
        <p:txBody>
          <a:bodyPr/>
          <a:lstStyle/>
          <a:p>
            <a:fld id="{0DFFEEAE-2566-4506-8724-C61E2DB14478}" type="datetimeFigureOut">
              <a:rPr lang="en-US" smtClean="0"/>
              <a:pPr/>
              <a:t>7/29/2019</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2"/>
          <p:cNvSpPr>
            <a:spLocks noGrp="1"/>
          </p:cNvSpPr>
          <p:nvPr>
            <p:ph type="dt" sz="half" idx="10"/>
          </p:nvPr>
        </p:nvSpPr>
        <p:spPr/>
        <p:txBody>
          <a:bodyPr/>
          <a:lstStyle/>
          <a:p>
            <a:fld id="{0DFFEEAE-2566-4506-8724-C61E2DB14478}" type="datetimeFigureOut">
              <a:rPr lang="en-US" smtClean="0"/>
              <a:pPr/>
              <a:t>7/29/2019</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DFFEEAE-2566-4506-8724-C61E2DB14478}" type="datetimeFigureOut">
              <a:rPr lang="en-US" smtClean="0"/>
              <a:pPr/>
              <a:t>7/29/2019</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FFEEAE-2566-4506-8724-C61E2DB14478}" type="datetimeFigureOut">
              <a:rPr lang="en-US" smtClean="0"/>
              <a:pPr/>
              <a:t>7/29/2019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DFFEEAE-2566-4506-8724-C61E2DB14478}" type="datetimeFigureOut">
              <a:rPr lang="en-US" smtClean="0"/>
              <a:pPr/>
              <a:t>7/29/2019</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740DFE5A-4DDD-480E-A5C2-1AB1D4CC64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FFEEAE-2566-4506-8724-C61E2DB14478}" type="datetimeFigureOut">
              <a:rPr lang="en-US" smtClean="0"/>
              <a:pPr/>
              <a:t>7/29/2019</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0DFE5A-4DDD-480E-A5C2-1AB1D4CC643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5.bin"/><Relationship Id="rId3" Type="http://schemas.openxmlformats.org/officeDocument/2006/relationships/notesSlide" Target="../notesSlides/notesSlide5.xml"/><Relationship Id="rId7" Type="http://schemas.openxmlformats.org/officeDocument/2006/relationships/oleObject" Target="../embeddings/oleObject3.bin"/><Relationship Id="rId12" Type="http://schemas.openxmlformats.org/officeDocument/2006/relationships/image" Target="../media/image43.png"/><Relationship Id="rId2" Type="http://schemas.openxmlformats.org/officeDocument/2006/relationships/slideLayout" Target="../slideLayouts/slideLayout1.xml"/><Relationship Id="rId16" Type="http://schemas.openxmlformats.org/officeDocument/2006/relationships/image" Target="../media/image12.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2.png"/><Relationship Id="rId5" Type="http://schemas.openxmlformats.org/officeDocument/2006/relationships/oleObject" Target="../embeddings/oleObject1.bin"/><Relationship Id="rId15" Type="http://schemas.openxmlformats.org/officeDocument/2006/relationships/image" Target="../media/image4.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40.pn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oleObject" Target="../embeddings/oleObject8.bin"/><Relationship Id="rId18" Type="http://schemas.openxmlformats.org/officeDocument/2006/relationships/image" Target="../media/image55.png"/><Relationship Id="rId3" Type="http://schemas.openxmlformats.org/officeDocument/2006/relationships/notesSlide" Target="../notesSlides/notesSlide6.xml"/><Relationship Id="rId7" Type="http://schemas.openxmlformats.org/officeDocument/2006/relationships/image" Target="../media/image48.png"/><Relationship Id="rId12" Type="http://schemas.openxmlformats.org/officeDocument/2006/relationships/oleObject" Target="../embeddings/oleObject7.bin"/><Relationship Id="rId17" Type="http://schemas.openxmlformats.org/officeDocument/2006/relationships/image" Target="../media/image54.png"/><Relationship Id="rId2" Type="http://schemas.openxmlformats.org/officeDocument/2006/relationships/slideLayout" Target="../slideLayouts/slideLayout1.xml"/><Relationship Id="rId16" Type="http://schemas.openxmlformats.org/officeDocument/2006/relationships/image" Target="../media/image12.png"/><Relationship Id="rId20" Type="http://schemas.openxmlformats.org/officeDocument/2006/relationships/image" Target="../media/image57.png"/><Relationship Id="rId1" Type="http://schemas.openxmlformats.org/officeDocument/2006/relationships/vmlDrawing" Target="../drawings/vmlDrawing2.vml"/><Relationship Id="rId6" Type="http://schemas.openxmlformats.org/officeDocument/2006/relationships/image" Target="../media/image43.png"/><Relationship Id="rId11" Type="http://schemas.openxmlformats.org/officeDocument/2006/relationships/image" Target="../media/image52.png"/><Relationship Id="rId5" Type="http://schemas.openxmlformats.org/officeDocument/2006/relationships/oleObject" Target="../embeddings/oleObject6.bin"/><Relationship Id="rId15" Type="http://schemas.openxmlformats.org/officeDocument/2006/relationships/image" Target="../media/image4.png"/><Relationship Id="rId10" Type="http://schemas.openxmlformats.org/officeDocument/2006/relationships/image" Target="../media/image51.png"/><Relationship Id="rId19" Type="http://schemas.openxmlformats.org/officeDocument/2006/relationships/image" Target="../media/image56.png"/><Relationship Id="rId4" Type="http://schemas.openxmlformats.org/officeDocument/2006/relationships/image" Target="../media/image39.png"/><Relationship Id="rId9" Type="http://schemas.openxmlformats.org/officeDocument/2006/relationships/image" Target="../media/image50.png"/><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6.png"/><Relationship Id="rId10" Type="http://schemas.openxmlformats.org/officeDocument/2006/relationships/image" Target="../media/image12.png"/><Relationship Id="rId4" Type="http://schemas.openxmlformats.org/officeDocument/2006/relationships/image" Target="../media/image55.png"/><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8.xml"/><Relationship Id="rId7" Type="http://schemas.openxmlformats.org/officeDocument/2006/relationships/oleObject" Target="../embeddings/oleObject10.bin"/><Relationship Id="rId12"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4.png"/><Relationship Id="rId5" Type="http://schemas.openxmlformats.org/officeDocument/2006/relationships/image" Target="../media/image66.png"/><Relationship Id="rId10" Type="http://schemas.openxmlformats.org/officeDocument/2006/relationships/image" Target="../media/image67.png"/><Relationship Id="rId4" Type="http://schemas.openxmlformats.org/officeDocument/2006/relationships/image" Target="../media/image65.png"/><Relationship Id="rId9" Type="http://schemas.openxmlformats.org/officeDocument/2006/relationships/oleObject" Target="../embeddings/oleObject12.bin"/></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4.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12.png"/><Relationship Id="rId5" Type="http://schemas.openxmlformats.org/officeDocument/2006/relationships/image" Target="../media/image80.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84.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12.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49.png"/><Relationship Id="rId18" Type="http://schemas.openxmlformats.org/officeDocument/2006/relationships/image" Target="../media/image12.png"/><Relationship Id="rId3" Type="http://schemas.openxmlformats.org/officeDocument/2006/relationships/notesSlide" Target="../notesSlides/notesSlide13.xml"/><Relationship Id="rId7" Type="http://schemas.openxmlformats.org/officeDocument/2006/relationships/oleObject" Target="../embeddings/oleObject14.bin"/><Relationship Id="rId12" Type="http://schemas.openxmlformats.org/officeDocument/2006/relationships/oleObject" Target="../embeddings/oleObject19.bin"/><Relationship Id="rId17" Type="http://schemas.openxmlformats.org/officeDocument/2006/relationships/image" Target="../media/image4.png"/><Relationship Id="rId2" Type="http://schemas.openxmlformats.org/officeDocument/2006/relationships/slideLayout" Target="../slideLayouts/slideLayout1.xml"/><Relationship Id="rId16" Type="http://schemas.openxmlformats.org/officeDocument/2006/relationships/image" Target="../media/image91.png"/><Relationship Id="rId1" Type="http://schemas.openxmlformats.org/officeDocument/2006/relationships/vmlDrawing" Target="../drawings/vmlDrawing5.vml"/><Relationship Id="rId6" Type="http://schemas.openxmlformats.org/officeDocument/2006/relationships/image" Target="../media/image71.png"/><Relationship Id="rId11" Type="http://schemas.openxmlformats.org/officeDocument/2006/relationships/oleObject" Target="../embeddings/oleObject18.bin"/><Relationship Id="rId5" Type="http://schemas.openxmlformats.org/officeDocument/2006/relationships/image" Target="../media/image70.png"/><Relationship Id="rId15" Type="http://schemas.openxmlformats.org/officeDocument/2006/relationships/image" Target="../media/image90.png"/><Relationship Id="rId10" Type="http://schemas.openxmlformats.org/officeDocument/2006/relationships/oleObject" Target="../embeddings/oleObject17.bin"/><Relationship Id="rId4" Type="http://schemas.openxmlformats.org/officeDocument/2006/relationships/image" Target="../media/image69.png"/><Relationship Id="rId9" Type="http://schemas.openxmlformats.org/officeDocument/2006/relationships/oleObject" Target="../embeddings/oleObject16.bin"/><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10" Type="http://schemas.openxmlformats.org/officeDocument/2006/relationships/image" Target="../media/image12.png"/><Relationship Id="rId4" Type="http://schemas.openxmlformats.org/officeDocument/2006/relationships/image" Target="../media/image93.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2.png"/><Relationship Id="rId3" Type="http://schemas.openxmlformats.org/officeDocument/2006/relationships/hyperlink" Target="https://www.uibk.ac.at/th-physik/qo/research/trappedions.html.en" TargetMode="External"/><Relationship Id="rId7" Type="http://schemas.openxmlformats.org/officeDocument/2006/relationships/hyperlink" Target="http://www.google.com/url?sa=i&amp;rct=j&amp;q=&amp;esrc=s&amp;source=images&amp;cd=&amp;cad=rja&amp;uact=8&amp;ved=0ahUKEwiD3fTK597XAhVhjVQKHZjCDc4QjRwIBw&amp;url=http://www.lens.unifi.it/index.php?include=research/dynamic_research&amp;researcharea=Atomic%20physics&amp;active=research&amp;menu=research/atomic_physics/atomic_physics_menu&amp;psig=AOvVaw0_ym5nTaMKCiumN7igNxZr&amp;ust=1511873962808788" TargetMode="External"/><Relationship Id="rId12"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1.jpeg"/><Relationship Id="rId5" Type="http://schemas.openxmlformats.org/officeDocument/2006/relationships/hyperlink" Target="https://www.google.com/url?sa=i&amp;rct=j&amp;q=&amp;esrc=s&amp;source=images&amp;cd=&amp;cad=rja&amp;uact=8&amp;ved=0ahUKEwjNifGC597XAhXHj1QKHdFnBswQjRwIBw&amp;url=https://physics.aps.org/articles/v4/78&amp;psig=AOvVaw1ngjbIWa_XxUd_V6jpErrs&amp;ust=1511873813046728" TargetMode="External"/><Relationship Id="rId10" Type="http://schemas.openxmlformats.org/officeDocument/2006/relationships/image" Target="../media/image10.jpeg"/><Relationship Id="rId4" Type="http://schemas.openxmlformats.org/officeDocument/2006/relationships/image" Target="../media/image6.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10" Type="http://schemas.openxmlformats.org/officeDocument/2006/relationships/image" Target="../media/image103.png"/><Relationship Id="rId4" Type="http://schemas.openxmlformats.org/officeDocument/2006/relationships/image" Target="../media/image99.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jpeg"/><Relationship Id="rId10" Type="http://schemas.openxmlformats.org/officeDocument/2006/relationships/image" Target="../media/image12.png"/><Relationship Id="rId4" Type="http://schemas.openxmlformats.org/officeDocument/2006/relationships/image" Target="../media/image105.jpeg"/><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111.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12.png"/><Relationship Id="rId3" Type="http://schemas.openxmlformats.org/officeDocument/2006/relationships/notesSlide" Target="../notesSlides/notesSlide18.xml"/><Relationship Id="rId7" Type="http://schemas.openxmlformats.org/officeDocument/2006/relationships/oleObject" Target="../embeddings/oleObject23.bin"/><Relationship Id="rId12"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22.bin"/><Relationship Id="rId11" Type="http://schemas.openxmlformats.org/officeDocument/2006/relationships/image" Target="../media/image103.png"/><Relationship Id="rId5" Type="http://schemas.openxmlformats.org/officeDocument/2006/relationships/oleObject" Target="../embeddings/oleObject21.bin"/><Relationship Id="rId10" Type="http://schemas.openxmlformats.org/officeDocument/2006/relationships/oleObject" Target="../embeddings/oleObject26.bin"/><Relationship Id="rId4" Type="http://schemas.openxmlformats.org/officeDocument/2006/relationships/oleObject" Target="../embeddings/oleObject20.bin"/><Relationship Id="rId9" Type="http://schemas.openxmlformats.org/officeDocument/2006/relationships/oleObject" Target="../embeddings/oleObject25.bin"/></Relationships>
</file>

<file path=ppt/slides/_rels/slide2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png"/><Relationship Id="rId4" Type="http://schemas.openxmlformats.org/officeDocument/2006/relationships/image" Target="../media/image120.png"/><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20.xml"/><Relationship Id="rId7"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27.bin"/><Relationship Id="rId5" Type="http://schemas.openxmlformats.org/officeDocument/2006/relationships/image" Target="../media/image4.png"/><Relationship Id="rId4" Type="http://schemas.openxmlformats.org/officeDocument/2006/relationships/image" Target="../media/image128.png"/><Relationship Id="rId9"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7.bin"/><Relationship Id="rId18" Type="http://schemas.openxmlformats.org/officeDocument/2006/relationships/oleObject" Target="../embeddings/oleObject42.bin"/><Relationship Id="rId26" Type="http://schemas.openxmlformats.org/officeDocument/2006/relationships/image" Target="../media/image4.png"/><Relationship Id="rId3" Type="http://schemas.openxmlformats.org/officeDocument/2006/relationships/notesSlide" Target="../notesSlides/notesSlide21.xml"/><Relationship Id="rId21" Type="http://schemas.openxmlformats.org/officeDocument/2006/relationships/oleObject" Target="../embeddings/oleObject45.bin"/><Relationship Id="rId7" Type="http://schemas.openxmlformats.org/officeDocument/2006/relationships/oleObject" Target="../embeddings/oleObject31.bin"/><Relationship Id="rId12" Type="http://schemas.openxmlformats.org/officeDocument/2006/relationships/oleObject" Target="../embeddings/oleObject36.bin"/><Relationship Id="rId17" Type="http://schemas.openxmlformats.org/officeDocument/2006/relationships/oleObject" Target="../embeddings/oleObject41.bin"/><Relationship Id="rId25" Type="http://schemas.openxmlformats.org/officeDocument/2006/relationships/oleObject" Target="../embeddings/oleObject49.bin"/><Relationship Id="rId2" Type="http://schemas.openxmlformats.org/officeDocument/2006/relationships/slideLayout" Target="../slideLayouts/slideLayout7.xml"/><Relationship Id="rId16" Type="http://schemas.openxmlformats.org/officeDocument/2006/relationships/oleObject" Target="../embeddings/oleObject40.bin"/><Relationship Id="rId20" Type="http://schemas.openxmlformats.org/officeDocument/2006/relationships/oleObject" Target="../embeddings/oleObject44.bin"/><Relationship Id="rId1" Type="http://schemas.openxmlformats.org/officeDocument/2006/relationships/vmlDrawing" Target="../drawings/vmlDrawing8.vml"/><Relationship Id="rId6" Type="http://schemas.openxmlformats.org/officeDocument/2006/relationships/oleObject" Target="../embeddings/oleObject30.bin"/><Relationship Id="rId11" Type="http://schemas.openxmlformats.org/officeDocument/2006/relationships/oleObject" Target="../embeddings/oleObject35.bin"/><Relationship Id="rId24" Type="http://schemas.openxmlformats.org/officeDocument/2006/relationships/oleObject" Target="../embeddings/oleObject48.bin"/><Relationship Id="rId5" Type="http://schemas.openxmlformats.org/officeDocument/2006/relationships/image" Target="../media/image149.png"/><Relationship Id="rId15" Type="http://schemas.openxmlformats.org/officeDocument/2006/relationships/oleObject" Target="../embeddings/oleObject39.bin"/><Relationship Id="rId23" Type="http://schemas.openxmlformats.org/officeDocument/2006/relationships/oleObject" Target="../embeddings/oleObject47.bin"/><Relationship Id="rId10" Type="http://schemas.openxmlformats.org/officeDocument/2006/relationships/oleObject" Target="../embeddings/oleObject34.bin"/><Relationship Id="rId19" Type="http://schemas.openxmlformats.org/officeDocument/2006/relationships/oleObject" Target="../embeddings/oleObject43.bin"/><Relationship Id="rId4" Type="http://schemas.openxmlformats.org/officeDocument/2006/relationships/image" Target="../media/image148.png"/><Relationship Id="rId9" Type="http://schemas.openxmlformats.org/officeDocument/2006/relationships/oleObject" Target="../embeddings/oleObject33.bin"/><Relationship Id="rId14" Type="http://schemas.openxmlformats.org/officeDocument/2006/relationships/oleObject" Target="../embeddings/oleObject38.bin"/><Relationship Id="rId22" Type="http://schemas.openxmlformats.org/officeDocument/2006/relationships/oleObject" Target="../embeddings/oleObject46.bin"/><Relationship Id="rId27"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3.bin"/><Relationship Id="rId13" Type="http://schemas.openxmlformats.org/officeDocument/2006/relationships/oleObject" Target="../embeddings/oleObject58.bin"/><Relationship Id="rId18" Type="http://schemas.openxmlformats.org/officeDocument/2006/relationships/oleObject" Target="../embeddings/oleObject63.bin"/><Relationship Id="rId26" Type="http://schemas.openxmlformats.org/officeDocument/2006/relationships/image" Target="../media/image12.png"/><Relationship Id="rId3" Type="http://schemas.openxmlformats.org/officeDocument/2006/relationships/notesSlide" Target="../notesSlides/notesSlide22.xml"/><Relationship Id="rId21" Type="http://schemas.openxmlformats.org/officeDocument/2006/relationships/oleObject" Target="../embeddings/oleObject66.bin"/><Relationship Id="rId7" Type="http://schemas.openxmlformats.org/officeDocument/2006/relationships/oleObject" Target="../embeddings/oleObject52.bin"/><Relationship Id="rId12" Type="http://schemas.openxmlformats.org/officeDocument/2006/relationships/oleObject" Target="../embeddings/oleObject57.bin"/><Relationship Id="rId17" Type="http://schemas.openxmlformats.org/officeDocument/2006/relationships/oleObject" Target="../embeddings/oleObject62.bin"/><Relationship Id="rId25"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oleObject" Target="../embeddings/oleObject61.bin"/><Relationship Id="rId20" Type="http://schemas.openxmlformats.org/officeDocument/2006/relationships/oleObject" Target="../embeddings/oleObject65.bin"/><Relationship Id="rId1" Type="http://schemas.openxmlformats.org/officeDocument/2006/relationships/vmlDrawing" Target="../drawings/vmlDrawing9.vml"/><Relationship Id="rId6" Type="http://schemas.openxmlformats.org/officeDocument/2006/relationships/oleObject" Target="../embeddings/oleObject51.bin"/><Relationship Id="rId11" Type="http://schemas.openxmlformats.org/officeDocument/2006/relationships/oleObject" Target="../embeddings/oleObject56.bin"/><Relationship Id="rId24" Type="http://schemas.openxmlformats.org/officeDocument/2006/relationships/oleObject" Target="../embeddings/oleObject68.bin"/><Relationship Id="rId5" Type="http://schemas.openxmlformats.org/officeDocument/2006/relationships/oleObject" Target="../embeddings/oleObject50.bin"/><Relationship Id="rId15" Type="http://schemas.openxmlformats.org/officeDocument/2006/relationships/oleObject" Target="../embeddings/oleObject60.bin"/><Relationship Id="rId23" Type="http://schemas.openxmlformats.org/officeDocument/2006/relationships/oleObject" Target="../embeddings/oleObject67.bin"/><Relationship Id="rId10" Type="http://schemas.openxmlformats.org/officeDocument/2006/relationships/oleObject" Target="../embeddings/oleObject55.bin"/><Relationship Id="rId19" Type="http://schemas.openxmlformats.org/officeDocument/2006/relationships/oleObject" Target="../embeddings/oleObject64.bin"/><Relationship Id="rId4" Type="http://schemas.openxmlformats.org/officeDocument/2006/relationships/image" Target="../media/image166.png"/><Relationship Id="rId9" Type="http://schemas.openxmlformats.org/officeDocument/2006/relationships/oleObject" Target="../embeddings/oleObject54.bin"/><Relationship Id="rId14" Type="http://schemas.openxmlformats.org/officeDocument/2006/relationships/oleObject" Target="../embeddings/oleObject59.bin"/><Relationship Id="rId22" Type="http://schemas.openxmlformats.org/officeDocument/2006/relationships/image" Target="../media/image167.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4.png"/><Relationship Id="rId3" Type="http://schemas.openxmlformats.org/officeDocument/2006/relationships/notesSlide" Target="../notesSlides/notesSlide23.xml"/><Relationship Id="rId7" Type="http://schemas.openxmlformats.org/officeDocument/2006/relationships/oleObject" Target="../embeddings/oleObject71.bin"/><Relationship Id="rId12"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70.bin"/><Relationship Id="rId11" Type="http://schemas.openxmlformats.org/officeDocument/2006/relationships/oleObject" Target="../embeddings/oleObject75.bin"/><Relationship Id="rId5" Type="http://schemas.openxmlformats.org/officeDocument/2006/relationships/oleObject" Target="../embeddings/oleObject69.bin"/><Relationship Id="rId10" Type="http://schemas.openxmlformats.org/officeDocument/2006/relationships/oleObject" Target="../embeddings/oleObject74.bin"/><Relationship Id="rId4" Type="http://schemas.openxmlformats.org/officeDocument/2006/relationships/image" Target="../media/image103.png"/><Relationship Id="rId9" Type="http://schemas.openxmlformats.org/officeDocument/2006/relationships/oleObject" Target="../embeddings/oleObject73.bin"/><Relationship Id="rId1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180.jpeg"/><Relationship Id="rId13" Type="http://schemas.openxmlformats.org/officeDocument/2006/relationships/oleObject" Target="../embeddings/oleObject79.bin"/><Relationship Id="rId18" Type="http://schemas.openxmlformats.org/officeDocument/2006/relationships/oleObject" Target="../embeddings/oleObject84.bin"/><Relationship Id="rId3" Type="http://schemas.openxmlformats.org/officeDocument/2006/relationships/notesSlide" Target="../notesSlides/notesSlide24.xml"/><Relationship Id="rId7" Type="http://schemas.openxmlformats.org/officeDocument/2006/relationships/image" Target="../media/image101.png"/><Relationship Id="rId12" Type="http://schemas.openxmlformats.org/officeDocument/2006/relationships/image" Target="../media/image184.jpeg"/><Relationship Id="rId17" Type="http://schemas.openxmlformats.org/officeDocument/2006/relationships/oleObject" Target="../embeddings/oleObject83.bin"/><Relationship Id="rId2" Type="http://schemas.openxmlformats.org/officeDocument/2006/relationships/slideLayout" Target="../slideLayouts/slideLayout7.xml"/><Relationship Id="rId16" Type="http://schemas.openxmlformats.org/officeDocument/2006/relationships/oleObject" Target="../embeddings/oleObject82.bin"/><Relationship Id="rId20" Type="http://schemas.openxmlformats.org/officeDocument/2006/relationships/image" Target="../media/image12.png"/><Relationship Id="rId1" Type="http://schemas.openxmlformats.org/officeDocument/2006/relationships/vmlDrawing" Target="../drawings/vmlDrawing11.vml"/><Relationship Id="rId6" Type="http://schemas.openxmlformats.org/officeDocument/2006/relationships/oleObject" Target="../embeddings/oleObject78.bin"/><Relationship Id="rId11" Type="http://schemas.openxmlformats.org/officeDocument/2006/relationships/image" Target="../media/image183.jpeg"/><Relationship Id="rId5" Type="http://schemas.openxmlformats.org/officeDocument/2006/relationships/oleObject" Target="../embeddings/oleObject77.bin"/><Relationship Id="rId15" Type="http://schemas.openxmlformats.org/officeDocument/2006/relationships/oleObject" Target="../embeddings/oleObject81.bin"/><Relationship Id="rId10" Type="http://schemas.openxmlformats.org/officeDocument/2006/relationships/image" Target="../media/image182.jpeg"/><Relationship Id="rId19" Type="http://schemas.openxmlformats.org/officeDocument/2006/relationships/image" Target="../media/image4.png"/><Relationship Id="rId4" Type="http://schemas.openxmlformats.org/officeDocument/2006/relationships/image" Target="../media/image149.png"/><Relationship Id="rId9" Type="http://schemas.openxmlformats.org/officeDocument/2006/relationships/image" Target="../media/image181.png"/><Relationship Id="rId14" Type="http://schemas.openxmlformats.org/officeDocument/2006/relationships/oleObject" Target="../embeddings/oleObject80.bin"/></Relationships>
</file>

<file path=ppt/slides/_rels/slide3.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4.jpeg"/><Relationship Id="rId7" Type="http://schemas.openxmlformats.org/officeDocument/2006/relationships/image" Target="../media/image18.jpeg"/><Relationship Id="rId12"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4.png"/><Relationship Id="rId5" Type="http://schemas.openxmlformats.org/officeDocument/2006/relationships/image" Target="../media/image16.png"/><Relationship Id="rId10" Type="http://schemas.openxmlformats.org/officeDocument/2006/relationships/image" Target="../media/image20.jpeg"/><Relationship Id="rId4" Type="http://schemas.openxmlformats.org/officeDocument/2006/relationships/image" Target="../media/image15.png"/><Relationship Id="rId9" Type="http://schemas.openxmlformats.org/officeDocument/2006/relationships/hyperlink" Target="https://www.google.com/url?sa=i&amp;rct=j&amp;q=&amp;esrc=s&amp;source=images&amp;cd=&amp;cad=rja&amp;uact=8&amp;ved=0ahUKEwjMjf6Ald7XAhVU4WMKHerMAfMQjRwIBw&amp;url=https://ravishly.com/2016/12/28/yale-editors-write-snarky-non-non-endorsement-clinton&amp;psig=AOvVaw293CYzstV1veyKouTZka63&amp;ust=1511851787728185" TargetMode="Externa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88.bin"/><Relationship Id="rId13" Type="http://schemas.openxmlformats.org/officeDocument/2006/relationships/oleObject" Target="../embeddings/oleObject93.bin"/><Relationship Id="rId18" Type="http://schemas.openxmlformats.org/officeDocument/2006/relationships/oleObject" Target="../embeddings/oleObject98.bin"/><Relationship Id="rId26" Type="http://schemas.openxmlformats.org/officeDocument/2006/relationships/image" Target="../media/image12.png"/><Relationship Id="rId3" Type="http://schemas.openxmlformats.org/officeDocument/2006/relationships/notesSlide" Target="../notesSlides/notesSlide25.xml"/><Relationship Id="rId21" Type="http://schemas.openxmlformats.org/officeDocument/2006/relationships/image" Target="../media/image103.png"/><Relationship Id="rId7" Type="http://schemas.openxmlformats.org/officeDocument/2006/relationships/oleObject" Target="../embeddings/oleObject87.bin"/><Relationship Id="rId12" Type="http://schemas.openxmlformats.org/officeDocument/2006/relationships/oleObject" Target="../embeddings/oleObject92.bin"/><Relationship Id="rId17" Type="http://schemas.openxmlformats.org/officeDocument/2006/relationships/oleObject" Target="../embeddings/oleObject97.bin"/><Relationship Id="rId25"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oleObject" Target="../embeddings/oleObject96.bin"/><Relationship Id="rId20" Type="http://schemas.openxmlformats.org/officeDocument/2006/relationships/image" Target="../media/image187.png"/><Relationship Id="rId1" Type="http://schemas.openxmlformats.org/officeDocument/2006/relationships/vmlDrawing" Target="../drawings/vmlDrawing12.vml"/><Relationship Id="rId6" Type="http://schemas.openxmlformats.org/officeDocument/2006/relationships/oleObject" Target="../embeddings/oleObject86.bin"/><Relationship Id="rId11" Type="http://schemas.openxmlformats.org/officeDocument/2006/relationships/oleObject" Target="../embeddings/oleObject91.bin"/><Relationship Id="rId24" Type="http://schemas.openxmlformats.org/officeDocument/2006/relationships/oleObject" Target="../embeddings/oleObject101.bin"/><Relationship Id="rId5" Type="http://schemas.openxmlformats.org/officeDocument/2006/relationships/oleObject" Target="../embeddings/oleObject85.bin"/><Relationship Id="rId15" Type="http://schemas.openxmlformats.org/officeDocument/2006/relationships/oleObject" Target="../embeddings/oleObject95.bin"/><Relationship Id="rId23" Type="http://schemas.openxmlformats.org/officeDocument/2006/relationships/oleObject" Target="../embeddings/oleObject100.bin"/><Relationship Id="rId10" Type="http://schemas.openxmlformats.org/officeDocument/2006/relationships/oleObject" Target="../embeddings/oleObject90.bin"/><Relationship Id="rId19" Type="http://schemas.openxmlformats.org/officeDocument/2006/relationships/image" Target="../media/image186.png"/><Relationship Id="rId4" Type="http://schemas.openxmlformats.org/officeDocument/2006/relationships/image" Target="../media/image149.png"/><Relationship Id="rId9" Type="http://schemas.openxmlformats.org/officeDocument/2006/relationships/oleObject" Target="../embeddings/oleObject89.bin"/><Relationship Id="rId14" Type="http://schemas.openxmlformats.org/officeDocument/2006/relationships/oleObject" Target="../embeddings/oleObject94.bin"/><Relationship Id="rId22" Type="http://schemas.openxmlformats.org/officeDocument/2006/relationships/oleObject" Target="../embeddings/oleObject99.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notesSlide" Target="../notesSlides/notesSlide26.xml"/><Relationship Id="rId7"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103.bin"/><Relationship Id="rId5" Type="http://schemas.openxmlformats.org/officeDocument/2006/relationships/image" Target="../media/image191.png"/><Relationship Id="rId10" Type="http://schemas.openxmlformats.org/officeDocument/2006/relationships/image" Target="../media/image12.png"/><Relationship Id="rId4" Type="http://schemas.openxmlformats.org/officeDocument/2006/relationships/oleObject" Target="../embeddings/oleObject102.bin"/><Relationship Id="rId9"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image" Target="../media/image194.png"/><Relationship Id="rId10" Type="http://schemas.openxmlformats.org/officeDocument/2006/relationships/image" Target="../media/image12.png"/><Relationship Id="rId4" Type="http://schemas.openxmlformats.org/officeDocument/2006/relationships/image" Target="../media/image193.png"/><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8.png"/><Relationship Id="rId3" Type="http://schemas.openxmlformats.org/officeDocument/2006/relationships/image" Target="../media/image199.jpeg"/><Relationship Id="rId7" Type="http://schemas.openxmlformats.org/officeDocument/2006/relationships/image" Target="../media/image203.png"/><Relationship Id="rId12" Type="http://schemas.openxmlformats.org/officeDocument/2006/relationships/image" Target="../media/image207.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202.png"/><Relationship Id="rId11" Type="http://schemas.openxmlformats.org/officeDocument/2006/relationships/image" Target="../media/image206.png"/><Relationship Id="rId5" Type="http://schemas.openxmlformats.org/officeDocument/2006/relationships/image" Target="../media/image201.png"/><Relationship Id="rId15" Type="http://schemas.openxmlformats.org/officeDocument/2006/relationships/image" Target="../media/image12.png"/><Relationship Id="rId10" Type="http://schemas.openxmlformats.org/officeDocument/2006/relationships/hyperlink" Target="https://www.google.com/url?sa=i&amp;rct=j&amp;q=&amp;esrc=s&amp;source=images&amp;cd=&amp;ved=2ahUKEwjv3ruFmuzcAhUJhlQKHbVIDLEQjRx6BAgBEAU&amp;url=https://www.semanticscholar.org/paper/Superconducting-quantum-simulator-for-topological-Sameti-Poto%C4%8Dnik/ba2541eab07bec4b70f0b8ea9be67aeee66ce9f9&amp;psig=AOvVaw0K4rRChjcaopLqzVKMbqn4&amp;ust=1534324421371582" TargetMode="External"/><Relationship Id="rId4" Type="http://schemas.openxmlformats.org/officeDocument/2006/relationships/image" Target="../media/image200.jpeg"/><Relationship Id="rId9" Type="http://schemas.openxmlformats.org/officeDocument/2006/relationships/image" Target="../media/image205.png"/><Relationship Id="rId1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10" Type="http://schemas.openxmlformats.org/officeDocument/2006/relationships/image" Target="../media/image12.png"/><Relationship Id="rId4" Type="http://schemas.openxmlformats.org/officeDocument/2006/relationships/image" Target="../media/image210.png"/><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216.png"/></Relationships>
</file>

<file path=ppt/slides/_rels/slide37.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9.png"/><Relationship Id="rId10" Type="http://schemas.openxmlformats.org/officeDocument/2006/relationships/image" Target="../media/image12.png"/><Relationship Id="rId4" Type="http://schemas.openxmlformats.org/officeDocument/2006/relationships/image" Target="../media/image218.png"/><Relationship Id="rId9"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225.jpe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2.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8" Type="http://schemas.openxmlformats.org/officeDocument/2006/relationships/hyperlink" Target="https://www.google.com/url?sa=i&amp;rct=j&amp;q=&amp;esrc=s&amp;source=images&amp;cd=&amp;cad=rja&amp;uact=8&amp;ved=0ahUKEwjsqefm697XAhVhylQKHSo6As4QjRwIBw&amp;url=https://www.wired.com/2016/05/ibm-letting-anyone-play-quantum-computer/&amp;psig=AOvVaw0V6cwya5P2mxtd0TWbHzZ6&amp;ust=1511875080203879" TargetMode="External"/><Relationship Id="rId3" Type="http://schemas.openxmlformats.org/officeDocument/2006/relationships/hyperlink" Target="https://www.google.com/imgres?imgurl=https://d1o50x50snmhul.cloudfront.net/wp-content/uploads/2017/06/22165204/image03.jpg&amp;imgrefurl=https://www.newscientist.com/article/2138373-google-on-track-for-quantum-computer-breakthrough-by-end-of-2017/&amp;docid=5W8iaWACD16pWM&amp;tbnid=8be3cOzQed3SyM:&amp;vet=1&amp;w=1200&amp;h=800&amp;bih=646&amp;biw=1120&amp;ved=0ahUKEwiKg5uist7XAhXhzlQKHWDoCNQQxiAIGigF&amp;iact=c&amp;ictx=1" TargetMode="External"/><Relationship Id="rId7" Type="http://schemas.openxmlformats.org/officeDocument/2006/relationships/image" Target="../media/image29.jpeg"/><Relationship Id="rId2" Type="http://schemas.openxmlformats.org/officeDocument/2006/relationships/image" Target="../media/image26.jpeg"/><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12.png"/><Relationship Id="rId5" Type="http://schemas.openxmlformats.org/officeDocument/2006/relationships/hyperlink" Target="https://www.google.com/url?sa=i&amp;rct=j&amp;q=&amp;esrc=s&amp;source=images&amp;cd=&amp;cad=rja&amp;uact=8&amp;ved=0ahUKEwjki5iVtN7XAhXiv1QKHaVuC9UQjRwIBw&amp;url=https://spectrum.ieee.org/tech-talk/computing/hardware/ibm-edges-closer-to-quantum-supremacy-with-50qubit-processor&amp;psig=AOvVaw1pEzx46awbw7SGS5pQah48&amp;ust=1511860111508892" TargetMode="External"/><Relationship Id="rId10" Type="http://schemas.openxmlformats.org/officeDocument/2006/relationships/image" Target="../media/image4.png"/><Relationship Id="rId4" Type="http://schemas.openxmlformats.org/officeDocument/2006/relationships/image" Target="../media/image27.jpeg"/><Relationship Id="rId9" Type="http://schemas.openxmlformats.org/officeDocument/2006/relationships/image" Target="../media/image30.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E:\百度云同步盘\Research\SUSTC\会议及报告\2015物理学会秋季会议\campus4.jpg"/>
          <p:cNvPicPr>
            <a:picLocks noChangeAspect="1" noChangeArrowheads="1"/>
          </p:cNvPicPr>
          <p:nvPr/>
        </p:nvPicPr>
        <p:blipFill>
          <a:blip r:embed="rId3" cstate="print">
            <a:lum/>
          </a:blip>
          <a:srcRect/>
          <a:stretch>
            <a:fillRect/>
          </a:stretch>
        </p:blipFill>
        <p:spPr bwMode="auto">
          <a:xfrm>
            <a:off x="0" y="0"/>
            <a:ext cx="9144000" cy="2132547"/>
          </a:xfrm>
          <a:prstGeom prst="rect">
            <a:avLst/>
          </a:prstGeom>
          <a:noFill/>
        </p:spPr>
      </p:pic>
      <p:pic>
        <p:nvPicPr>
          <p:cNvPr id="173062" name="Picture 6" descr="E:\百度云同步盘\Research\SUSTC\会议及报告\2015物理学会秋季会议\campus2.jpg"/>
          <p:cNvPicPr>
            <a:picLocks noChangeAspect="1" noChangeArrowheads="1"/>
          </p:cNvPicPr>
          <p:nvPr/>
        </p:nvPicPr>
        <p:blipFill>
          <a:blip r:embed="rId4" cstate="print"/>
          <a:srcRect/>
          <a:stretch>
            <a:fillRect/>
          </a:stretch>
        </p:blipFill>
        <p:spPr bwMode="auto">
          <a:xfrm>
            <a:off x="0" y="2562199"/>
            <a:ext cx="9144000" cy="4295803"/>
          </a:xfrm>
          <a:prstGeom prst="rect">
            <a:avLst/>
          </a:prstGeom>
          <a:noFill/>
        </p:spPr>
      </p:pic>
      <p:pic>
        <p:nvPicPr>
          <p:cNvPr id="173061" name="Picture 5" descr="E:\百度云同步盘\Research\SUSTC\会议及报告\2015物理学会秋季会议\campus1.jpg"/>
          <p:cNvPicPr>
            <a:picLocks noChangeAspect="1" noChangeArrowheads="1"/>
          </p:cNvPicPr>
          <p:nvPr/>
        </p:nvPicPr>
        <p:blipFill>
          <a:blip r:embed="rId5" cstate="print">
            <a:lum/>
          </a:blip>
          <a:srcRect/>
          <a:stretch>
            <a:fillRect/>
          </a:stretch>
        </p:blipFill>
        <p:spPr bwMode="auto">
          <a:xfrm>
            <a:off x="0" y="3074797"/>
            <a:ext cx="9144000" cy="3783204"/>
          </a:xfrm>
          <a:prstGeom prst="rect">
            <a:avLst/>
          </a:prstGeom>
          <a:noFill/>
        </p:spPr>
      </p:pic>
      <p:sp>
        <p:nvSpPr>
          <p:cNvPr id="15" name="椭圆 14"/>
          <p:cNvSpPr>
            <a:spLocks noChangeAspect="1"/>
          </p:cNvSpPr>
          <p:nvPr/>
        </p:nvSpPr>
        <p:spPr>
          <a:xfrm>
            <a:off x="158751" y="188405"/>
            <a:ext cx="1241755" cy="124175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0" y="4544700"/>
            <a:ext cx="9144000" cy="231330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0" y="0"/>
            <a:ext cx="9144000" cy="1783080"/>
          </a:xfrm>
          <a:prstGeom prst="rect">
            <a:avLst/>
          </a:prstGeom>
          <a:solidFill>
            <a:schemeClr val="bg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http://www.sustc.edu.cn/upload/images/pangcq/logo/%E6%A0%A1%E5%BE%BD.png"/>
          <p:cNvPicPr>
            <a:picLocks noChangeAspect="1" noChangeArrowheads="1"/>
          </p:cNvPicPr>
          <p:nvPr/>
        </p:nvPicPr>
        <p:blipFill>
          <a:blip r:embed="rId6" cstate="print"/>
          <a:srcRect/>
          <a:stretch>
            <a:fillRect/>
          </a:stretch>
        </p:blipFill>
        <p:spPr bwMode="auto">
          <a:xfrm>
            <a:off x="-352870" y="-2096"/>
            <a:ext cx="2334070" cy="1678496"/>
          </a:xfrm>
          <a:prstGeom prst="rect">
            <a:avLst/>
          </a:prstGeom>
          <a:noFill/>
        </p:spPr>
      </p:pic>
      <p:pic>
        <p:nvPicPr>
          <p:cNvPr id="17" name="图片 16" descr="深圳量子院logo.gif"/>
          <p:cNvPicPr>
            <a:picLocks noChangeAspect="1"/>
          </p:cNvPicPr>
          <p:nvPr/>
        </p:nvPicPr>
        <p:blipFill>
          <a:blip r:embed="rId7" cstate="print"/>
          <a:stretch>
            <a:fillRect/>
          </a:stretch>
        </p:blipFill>
        <p:spPr>
          <a:xfrm>
            <a:off x="7711440" y="169354"/>
            <a:ext cx="1280160" cy="1280160"/>
          </a:xfrm>
          <a:prstGeom prst="rect">
            <a:avLst/>
          </a:prstGeom>
          <a:effectLst>
            <a:outerShdw blurRad="50800" dist="38100" dir="2700000" algn="tl" rotWithShape="0">
              <a:prstClr val="black">
                <a:alpha val="40000"/>
              </a:prstClr>
            </a:outerShdw>
          </a:effectLst>
        </p:spPr>
      </p:pic>
      <p:sp>
        <p:nvSpPr>
          <p:cNvPr id="14" name="矩形 13"/>
          <p:cNvSpPr/>
          <p:nvPr/>
        </p:nvSpPr>
        <p:spPr>
          <a:xfrm>
            <a:off x="0" y="1777585"/>
            <a:ext cx="9144000" cy="2765160"/>
          </a:xfrm>
          <a:prstGeom prst="rect">
            <a:avLst/>
          </a:prstGeom>
          <a:solidFill>
            <a:schemeClr val="tx1">
              <a:lumMod val="75000"/>
              <a:lumOff val="25000"/>
            </a:schemeClr>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 Box 2"/>
          <p:cNvSpPr txBox="1">
            <a:spLocks noChangeArrowheads="1"/>
          </p:cNvSpPr>
          <p:nvPr/>
        </p:nvSpPr>
        <p:spPr bwMode="auto">
          <a:xfrm>
            <a:off x="69252" y="1969609"/>
            <a:ext cx="8984202" cy="769441"/>
          </a:xfrm>
          <a:prstGeom prst="rect">
            <a:avLst/>
          </a:prstGeom>
          <a:noFill/>
          <a:ln w="9525">
            <a:noFill/>
            <a:miter lim="800000"/>
            <a:headEnd/>
            <a:tailEnd/>
          </a:ln>
          <a:effectLst>
            <a:outerShdw blurRad="127000" dist="25400" dir="5400000" algn="ctr" rotWithShape="0">
              <a:srgbClr val="000000">
                <a:alpha val="81000"/>
              </a:srgbClr>
            </a:outerShdw>
          </a:effectLst>
        </p:spPr>
        <p:txBody>
          <a:bodyPr wrap="square">
            <a:spAutoFit/>
          </a:bodyPr>
          <a:lstStyle/>
          <a:p>
            <a:pPr algn="ctr"/>
            <a:r>
              <a:rPr lang="zh-CN" altLang="en-US" sz="4400" dirty="0">
                <a:solidFill>
                  <a:srgbClr val="FFFF00"/>
                </a:solidFill>
                <a:latin typeface="幼圆" pitchFamily="49" charset="-122"/>
                <a:ea typeface="幼圆" pitchFamily="49" charset="-122"/>
              </a:rPr>
              <a:t>超导量子计算和量子模拟</a:t>
            </a:r>
            <a:endParaRPr lang="en-US" sz="4400" dirty="0">
              <a:solidFill>
                <a:srgbClr val="FFFF00"/>
              </a:solidFill>
              <a:latin typeface="幼圆" pitchFamily="49" charset="-122"/>
              <a:ea typeface="幼圆" pitchFamily="49" charset="-122"/>
            </a:endParaRPr>
          </a:p>
        </p:txBody>
      </p:sp>
      <p:sp>
        <p:nvSpPr>
          <p:cNvPr id="18" name="Text Box 3"/>
          <p:cNvSpPr txBox="1">
            <a:spLocks noChangeArrowheads="1"/>
          </p:cNvSpPr>
          <p:nvPr/>
        </p:nvSpPr>
        <p:spPr bwMode="auto">
          <a:xfrm>
            <a:off x="3205009" y="3276600"/>
            <a:ext cx="2723823" cy="1015663"/>
          </a:xfrm>
          <a:prstGeom prst="rect">
            <a:avLst/>
          </a:prstGeom>
          <a:noFill/>
          <a:ln w="9525">
            <a:noFill/>
            <a:miter lim="800000"/>
            <a:headEnd/>
            <a:tailEnd/>
          </a:ln>
          <a:effectLst>
            <a:outerShdw blurRad="50800" dist="38100" dir="2700000" algn="tl" rotWithShape="0">
              <a:prstClr val="black">
                <a:alpha val="40000"/>
              </a:prstClr>
            </a:outerShdw>
          </a:effectLst>
        </p:spPr>
        <p:txBody>
          <a:bodyPr wrap="none">
            <a:spAutoFit/>
          </a:bodyPr>
          <a:lstStyle/>
          <a:p>
            <a:pPr algn="ctr">
              <a:defRPr/>
            </a:pPr>
            <a:r>
              <a:rPr lang="zh-CN" altLang="en-US" dirty="0">
                <a:solidFill>
                  <a:schemeClr val="bg1"/>
                </a:solidFill>
                <a:latin typeface="幼圆" pitchFamily="49" charset="-122"/>
                <a:ea typeface="幼圆" pitchFamily="49" charset="-122"/>
              </a:rPr>
              <a:t>陈远珍</a:t>
            </a:r>
            <a:endParaRPr lang="en-US" altLang="zh-CN" dirty="0">
              <a:solidFill>
                <a:schemeClr val="bg1"/>
              </a:solidFill>
              <a:latin typeface="幼圆" pitchFamily="49" charset="-122"/>
              <a:ea typeface="幼圆" pitchFamily="49" charset="-122"/>
            </a:endParaRPr>
          </a:p>
          <a:p>
            <a:pPr algn="ctr">
              <a:defRPr/>
            </a:pPr>
            <a:r>
              <a:rPr lang="zh-CN" altLang="en-US" sz="600" dirty="0">
                <a:solidFill>
                  <a:schemeClr val="bg1"/>
                </a:solidFill>
                <a:latin typeface="幼圆" pitchFamily="49" charset="-122"/>
                <a:ea typeface="幼圆" pitchFamily="49" charset="-122"/>
              </a:rPr>
              <a:t> </a:t>
            </a:r>
            <a:endParaRPr lang="en-US" altLang="zh-CN" sz="600" dirty="0">
              <a:solidFill>
                <a:schemeClr val="bg1"/>
              </a:solidFill>
              <a:latin typeface="幼圆" pitchFamily="49" charset="-122"/>
              <a:ea typeface="幼圆" pitchFamily="49" charset="-122"/>
            </a:endParaRPr>
          </a:p>
          <a:p>
            <a:pPr algn="ctr">
              <a:defRPr/>
            </a:pPr>
            <a:r>
              <a:rPr lang="zh-CN" altLang="en-US" dirty="0">
                <a:solidFill>
                  <a:schemeClr val="bg1"/>
                </a:solidFill>
                <a:latin typeface="幼圆" pitchFamily="49" charset="-122"/>
                <a:ea typeface="幼圆" pitchFamily="49" charset="-122"/>
              </a:rPr>
              <a:t>南方科技大学物理系</a:t>
            </a:r>
            <a:endParaRPr lang="en-US" altLang="zh-CN" dirty="0">
              <a:solidFill>
                <a:schemeClr val="bg1"/>
              </a:solidFill>
              <a:latin typeface="幼圆" pitchFamily="49" charset="-122"/>
              <a:ea typeface="幼圆" pitchFamily="49" charset="-122"/>
            </a:endParaRPr>
          </a:p>
          <a:p>
            <a:pPr algn="ctr">
              <a:defRPr/>
            </a:pPr>
            <a:r>
              <a:rPr lang="zh-CN" altLang="en-US" dirty="0">
                <a:solidFill>
                  <a:schemeClr val="bg1"/>
                </a:solidFill>
                <a:latin typeface="幼圆" pitchFamily="49" charset="-122"/>
                <a:ea typeface="幼圆" pitchFamily="49" charset="-122"/>
              </a:rPr>
              <a:t>暨量子科学与工程研究院</a:t>
            </a:r>
            <a:endParaRPr lang="en-US" dirty="0">
              <a:solidFill>
                <a:schemeClr val="bg1"/>
              </a:solidFill>
              <a:latin typeface="幼圆" pitchFamily="49" charset="-122"/>
              <a:ea typeface="幼圆"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cstate="print"/>
          <a:srcRect/>
          <a:stretch>
            <a:fillRect/>
          </a:stretch>
        </p:blipFill>
        <p:spPr bwMode="auto">
          <a:xfrm>
            <a:off x="152400" y="1524000"/>
            <a:ext cx="2008094" cy="1600200"/>
          </a:xfrm>
          <a:prstGeom prst="rect">
            <a:avLst/>
          </a:prstGeom>
          <a:noFill/>
          <a:ln w="9525">
            <a:noFill/>
            <a:miter lim="800000"/>
            <a:headEnd/>
            <a:tailEnd/>
          </a:ln>
        </p:spPr>
      </p:pic>
      <p:graphicFrame>
        <p:nvGraphicFramePr>
          <p:cNvPr id="12" name="对象 11"/>
          <p:cNvGraphicFramePr>
            <a:graphicFrameLocks noChangeAspect="1"/>
          </p:cNvGraphicFramePr>
          <p:nvPr/>
        </p:nvGraphicFramePr>
        <p:xfrm>
          <a:off x="2667000" y="1295400"/>
          <a:ext cx="1385455" cy="609600"/>
        </p:xfrm>
        <a:graphic>
          <a:graphicData uri="http://schemas.openxmlformats.org/presentationml/2006/ole">
            <p:oleObj spid="_x0000_s109595" name="公式" r:id="rId5" imgW="22860000" imgH="10058400" progId="Equation.3">
              <p:embed/>
            </p:oleObj>
          </a:graphicData>
        </a:graphic>
      </p:graphicFrame>
      <p:graphicFrame>
        <p:nvGraphicFramePr>
          <p:cNvPr id="1028" name="Object 4"/>
          <p:cNvGraphicFramePr>
            <a:graphicFrameLocks noChangeAspect="1"/>
          </p:cNvGraphicFramePr>
          <p:nvPr/>
        </p:nvGraphicFramePr>
        <p:xfrm>
          <a:off x="4495800" y="1295400"/>
          <a:ext cx="868362" cy="609600"/>
        </p:xfrm>
        <a:graphic>
          <a:graphicData uri="http://schemas.openxmlformats.org/presentationml/2006/ole">
            <p:oleObj spid="_x0000_s109596" name="公式" r:id="rId6" imgW="14325600" imgH="10058400" progId="Equation.3">
              <p:embed/>
            </p:oleObj>
          </a:graphicData>
        </a:graphic>
      </p:graphicFrame>
      <p:graphicFrame>
        <p:nvGraphicFramePr>
          <p:cNvPr id="1029" name="Object 5"/>
          <p:cNvGraphicFramePr>
            <a:graphicFrameLocks noChangeAspect="1"/>
          </p:cNvGraphicFramePr>
          <p:nvPr/>
        </p:nvGraphicFramePr>
        <p:xfrm>
          <a:off x="5670549" y="1295400"/>
          <a:ext cx="776288" cy="609600"/>
        </p:xfrm>
        <a:graphic>
          <a:graphicData uri="http://schemas.openxmlformats.org/presentationml/2006/ole">
            <p:oleObj spid="_x0000_s109597" name="公式" r:id="rId7" imgW="12801600" imgH="10058400" progId="Equation.3">
              <p:embed/>
            </p:oleObj>
          </a:graphicData>
        </a:graphic>
      </p:graphicFrame>
      <p:graphicFrame>
        <p:nvGraphicFramePr>
          <p:cNvPr id="1030" name="Object 6"/>
          <p:cNvGraphicFramePr>
            <a:graphicFrameLocks noChangeAspect="1"/>
          </p:cNvGraphicFramePr>
          <p:nvPr/>
        </p:nvGraphicFramePr>
        <p:xfrm>
          <a:off x="2711450" y="2057400"/>
          <a:ext cx="2089150" cy="609600"/>
        </p:xfrm>
        <a:graphic>
          <a:graphicData uri="http://schemas.openxmlformats.org/presentationml/2006/ole">
            <p:oleObj spid="_x0000_s109598" name="公式" r:id="rId8" imgW="34442400" imgH="10058400" progId="Equation.3">
              <p:embed/>
            </p:oleObj>
          </a:graphicData>
        </a:graphic>
      </p:graphicFrame>
      <p:pic>
        <p:nvPicPr>
          <p:cNvPr id="1031" name="Picture 7"/>
          <p:cNvPicPr>
            <a:picLocks noChangeAspect="1" noChangeArrowheads="1"/>
          </p:cNvPicPr>
          <p:nvPr/>
        </p:nvPicPr>
        <p:blipFill>
          <a:blip r:embed="rId9" cstate="print"/>
          <a:srcRect/>
          <a:stretch>
            <a:fillRect/>
          </a:stretch>
        </p:blipFill>
        <p:spPr bwMode="auto">
          <a:xfrm>
            <a:off x="4953000" y="2034252"/>
            <a:ext cx="1905000" cy="739384"/>
          </a:xfrm>
          <a:prstGeom prst="rect">
            <a:avLst/>
          </a:prstGeom>
          <a:noFill/>
          <a:ln w="9525">
            <a:noFill/>
            <a:miter lim="800000"/>
            <a:headEnd/>
            <a:tailEnd/>
          </a:ln>
        </p:spPr>
      </p:pic>
      <p:pic>
        <p:nvPicPr>
          <p:cNvPr id="1032" name="Picture 8"/>
          <p:cNvPicPr>
            <a:picLocks noChangeAspect="1" noChangeArrowheads="1"/>
          </p:cNvPicPr>
          <p:nvPr/>
        </p:nvPicPr>
        <p:blipFill>
          <a:blip r:embed="rId10" cstate="print"/>
          <a:srcRect/>
          <a:stretch>
            <a:fillRect/>
          </a:stretch>
        </p:blipFill>
        <p:spPr bwMode="auto">
          <a:xfrm>
            <a:off x="7086599" y="2110451"/>
            <a:ext cx="1581150" cy="447675"/>
          </a:xfrm>
          <a:prstGeom prst="rect">
            <a:avLst/>
          </a:prstGeom>
          <a:noFill/>
          <a:ln w="9525">
            <a:noFill/>
            <a:miter lim="800000"/>
            <a:headEnd/>
            <a:tailEnd/>
          </a:ln>
        </p:spPr>
      </p:pic>
      <p:pic>
        <p:nvPicPr>
          <p:cNvPr id="1033" name="Picture 9"/>
          <p:cNvPicPr>
            <a:picLocks noChangeAspect="1" noChangeArrowheads="1"/>
          </p:cNvPicPr>
          <p:nvPr/>
        </p:nvPicPr>
        <p:blipFill>
          <a:blip r:embed="rId11" cstate="print"/>
          <a:srcRect/>
          <a:stretch>
            <a:fillRect/>
          </a:stretch>
        </p:blipFill>
        <p:spPr bwMode="auto">
          <a:xfrm>
            <a:off x="2581275" y="2819400"/>
            <a:ext cx="1762125" cy="752475"/>
          </a:xfrm>
          <a:prstGeom prst="rect">
            <a:avLst/>
          </a:prstGeom>
          <a:noFill/>
          <a:ln w="9525">
            <a:noFill/>
            <a:miter lim="800000"/>
            <a:headEnd/>
            <a:tailEnd/>
          </a:ln>
        </p:spPr>
      </p:pic>
      <p:pic>
        <p:nvPicPr>
          <p:cNvPr id="1034" name="Picture 10"/>
          <p:cNvPicPr>
            <a:picLocks noChangeAspect="1" noChangeArrowheads="1"/>
          </p:cNvPicPr>
          <p:nvPr/>
        </p:nvPicPr>
        <p:blipFill>
          <a:blip r:embed="rId12" cstate="print"/>
          <a:srcRect/>
          <a:stretch>
            <a:fillRect/>
          </a:stretch>
        </p:blipFill>
        <p:spPr bwMode="auto">
          <a:xfrm>
            <a:off x="4867275" y="2802039"/>
            <a:ext cx="3057525" cy="742950"/>
          </a:xfrm>
          <a:prstGeom prst="rect">
            <a:avLst/>
          </a:prstGeom>
          <a:noFill/>
          <a:ln w="9525">
            <a:noFill/>
            <a:miter lim="800000"/>
            <a:headEnd/>
            <a:tailEnd/>
          </a:ln>
        </p:spPr>
      </p:pic>
      <p:sp>
        <p:nvSpPr>
          <p:cNvPr id="19" name="TextBox 18"/>
          <p:cNvSpPr txBox="1"/>
          <p:nvPr/>
        </p:nvSpPr>
        <p:spPr>
          <a:xfrm>
            <a:off x="152400" y="3733800"/>
            <a:ext cx="8763000" cy="1077218"/>
          </a:xfrm>
          <a:prstGeom prst="rect">
            <a:avLst/>
          </a:prstGeom>
          <a:noFill/>
        </p:spPr>
        <p:txBody>
          <a:bodyPr wrap="square" rtlCol="0">
            <a:spAutoFit/>
          </a:bodyPr>
          <a:lstStyle/>
          <a:p>
            <a:r>
              <a:rPr lang="zh-CN" altLang="en-US" sz="1600" dirty="0">
                <a:latin typeface="华文楷体" pitchFamily="2" charset="-122"/>
                <a:ea typeface="华文楷体" pitchFamily="2" charset="-122"/>
              </a:rPr>
              <a:t>上述推导中，将</a:t>
            </a:r>
            <a:r>
              <a:rPr lang="en-US" altLang="zh-CN" sz="1600" dirty="0">
                <a:latin typeface="华文楷体" pitchFamily="2" charset="-122"/>
                <a:ea typeface="华文楷体" pitchFamily="2" charset="-122"/>
              </a:rPr>
              <a:t>Q</a:t>
            </a:r>
            <a:r>
              <a:rPr lang="zh-CN" altLang="en-US" sz="1600" dirty="0">
                <a:latin typeface="华文楷体" pitchFamily="2" charset="-122"/>
                <a:ea typeface="华文楷体" pitchFamily="2" charset="-122"/>
              </a:rPr>
              <a:t>看成坐标，</a:t>
            </a:r>
            <a:r>
              <a:rPr lang="en-US" altLang="zh-CN" sz="1600" dirty="0">
                <a:latin typeface="Symbol" pitchFamily="18" charset="2"/>
                <a:ea typeface="华文楷体" pitchFamily="2" charset="-122"/>
              </a:rPr>
              <a:t>F</a:t>
            </a:r>
            <a:r>
              <a:rPr lang="zh-CN" altLang="en-US" sz="1600" dirty="0">
                <a:latin typeface="华文楷体" pitchFamily="2" charset="-122"/>
                <a:ea typeface="华文楷体" pitchFamily="2" charset="-122"/>
              </a:rPr>
              <a:t>看成动量。反过来将</a:t>
            </a:r>
            <a:r>
              <a:rPr lang="en-US" altLang="zh-CN" sz="1600" dirty="0">
                <a:latin typeface="华文楷体" pitchFamily="2" charset="-122"/>
                <a:ea typeface="华文楷体" pitchFamily="2" charset="-122"/>
              </a:rPr>
              <a:t>Q</a:t>
            </a:r>
            <a:r>
              <a:rPr lang="zh-CN" altLang="en-US" sz="1600" dirty="0">
                <a:latin typeface="华文楷体" pitchFamily="2" charset="-122"/>
                <a:ea typeface="华文楷体" pitchFamily="2" charset="-122"/>
              </a:rPr>
              <a:t>看成动量，</a:t>
            </a:r>
            <a:r>
              <a:rPr lang="en-US" altLang="zh-CN" sz="1600" dirty="0">
                <a:latin typeface="Symbol" pitchFamily="18" charset="2"/>
                <a:ea typeface="华文楷体" pitchFamily="2" charset="-122"/>
              </a:rPr>
              <a:t>F</a:t>
            </a:r>
            <a:r>
              <a:rPr lang="zh-CN" altLang="en-US" sz="1600" dirty="0">
                <a:latin typeface="华文楷体" pitchFamily="2" charset="-122"/>
                <a:ea typeface="华文楷体" pitchFamily="2" charset="-122"/>
              </a:rPr>
              <a:t>看成坐标也可以，而且后面会看到，这种选择更方便。</a:t>
            </a:r>
            <a:endParaRPr lang="en-US" altLang="zh-CN" sz="1600" dirty="0">
              <a:latin typeface="华文楷体" pitchFamily="2" charset="-122"/>
              <a:ea typeface="华文楷体" pitchFamily="2" charset="-122"/>
            </a:endParaRPr>
          </a:p>
          <a:p>
            <a:endParaRPr lang="en-US" altLang="zh-CN" sz="1600" dirty="0">
              <a:latin typeface="华文楷体" pitchFamily="2" charset="-122"/>
              <a:ea typeface="华文楷体" pitchFamily="2" charset="-122"/>
            </a:endParaRPr>
          </a:p>
          <a:p>
            <a:r>
              <a:rPr lang="zh-CN" altLang="en-US" sz="1600" dirty="0">
                <a:latin typeface="华文楷体" pitchFamily="2" charset="-122"/>
                <a:ea typeface="华文楷体" pitchFamily="2" charset="-122"/>
              </a:rPr>
              <a:t>从电路知识可以得到：</a:t>
            </a:r>
            <a:endParaRPr lang="en-US" sz="1600" dirty="0">
              <a:latin typeface="华文楷体" pitchFamily="2" charset="-122"/>
              <a:ea typeface="华文楷体" pitchFamily="2" charset="-122"/>
            </a:endParaRPr>
          </a:p>
        </p:txBody>
      </p:sp>
      <p:graphicFrame>
        <p:nvGraphicFramePr>
          <p:cNvPr id="1035" name="Object 11"/>
          <p:cNvGraphicFramePr>
            <a:graphicFrameLocks noChangeAspect="1"/>
          </p:cNvGraphicFramePr>
          <p:nvPr/>
        </p:nvGraphicFramePr>
        <p:xfrm>
          <a:off x="2362200" y="4360761"/>
          <a:ext cx="1404937" cy="571500"/>
        </p:xfrm>
        <a:graphic>
          <a:graphicData uri="http://schemas.openxmlformats.org/presentationml/2006/ole">
            <p:oleObj spid="_x0000_s109599" name="公式" r:id="rId13" imgW="23164800" imgH="9448800" progId="Equation.3">
              <p:embed/>
            </p:oleObj>
          </a:graphicData>
        </a:graphic>
      </p:graphicFrame>
      <p:sp>
        <p:nvSpPr>
          <p:cNvPr id="21" name="TextBox 20"/>
          <p:cNvSpPr txBox="1"/>
          <p:nvPr/>
        </p:nvSpPr>
        <p:spPr>
          <a:xfrm>
            <a:off x="152400" y="5105400"/>
            <a:ext cx="75438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所以上面的</a:t>
            </a:r>
            <a:r>
              <a:rPr lang="en-US" altLang="zh-CN" sz="1600" dirty="0">
                <a:latin typeface="Symbol" pitchFamily="18" charset="2"/>
                <a:ea typeface="华文楷体" pitchFamily="2" charset="-122"/>
              </a:rPr>
              <a:t>F</a:t>
            </a:r>
            <a:r>
              <a:rPr lang="zh-CN" altLang="en-US" sz="1600" dirty="0">
                <a:latin typeface="华文楷体" pitchFamily="2" charset="-122"/>
                <a:ea typeface="华文楷体" pitchFamily="2" charset="-122"/>
              </a:rPr>
              <a:t>也可以看成是电感上电压对时间的积分：</a:t>
            </a:r>
            <a:endParaRPr lang="en-US" sz="1600" dirty="0">
              <a:latin typeface="华文楷体" pitchFamily="2" charset="-122"/>
              <a:ea typeface="华文楷体" pitchFamily="2" charset="-122"/>
            </a:endParaRPr>
          </a:p>
        </p:txBody>
      </p:sp>
      <p:pic>
        <p:nvPicPr>
          <p:cNvPr id="1036" name="Picture 12"/>
          <p:cNvPicPr>
            <a:picLocks noChangeAspect="1" noChangeArrowheads="1"/>
          </p:cNvPicPr>
          <p:nvPr/>
        </p:nvPicPr>
        <p:blipFill>
          <a:blip r:embed="rId14" cstate="print"/>
          <a:srcRect/>
          <a:stretch>
            <a:fillRect/>
          </a:stretch>
        </p:blipFill>
        <p:spPr bwMode="auto">
          <a:xfrm>
            <a:off x="5105400" y="4953000"/>
            <a:ext cx="1752600" cy="642875"/>
          </a:xfrm>
          <a:prstGeom prst="rect">
            <a:avLst/>
          </a:prstGeom>
          <a:noFill/>
          <a:ln w="9525">
            <a:noFill/>
            <a:miter lim="800000"/>
            <a:headEnd/>
            <a:tailEnd/>
          </a:ln>
        </p:spPr>
      </p:pic>
      <p:cxnSp>
        <p:nvCxnSpPr>
          <p:cNvPr id="20" name="直接连接符 19">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22" name="TextBox 5">
            <a:extLst>
              <a:ext uri="{FF2B5EF4-FFF2-40B4-BE49-F238E27FC236}">
                <a16:creationId xmlns="" xmlns:a16="http://schemas.microsoft.com/office/drawing/2014/main" id="{FA086800-C5CB-4170-88E7-9E97C0DAC329}"/>
              </a:ext>
            </a:extLst>
          </p:cNvPr>
          <p:cNvSpPr txBox="1"/>
          <p:nvPr/>
        </p:nvSpPr>
        <p:spPr>
          <a:xfrm>
            <a:off x="76200" y="101025"/>
            <a:ext cx="1773242"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LC</a:t>
            </a:r>
            <a:r>
              <a:rPr lang="zh-CN" altLang="en-US" sz="3200" dirty="0">
                <a:latin typeface="华文楷体" pitchFamily="2" charset="-122"/>
                <a:ea typeface="华文楷体" pitchFamily="2" charset="-122"/>
              </a:rPr>
              <a:t> </a:t>
            </a:r>
            <a:r>
              <a:rPr lang="en-US" altLang="zh-CN" sz="3200" dirty="0">
                <a:latin typeface="华文楷体" pitchFamily="2" charset="-122"/>
                <a:ea typeface="华文楷体" pitchFamily="2" charset="-122"/>
              </a:rPr>
              <a:t>circuit</a:t>
            </a:r>
          </a:p>
        </p:txBody>
      </p:sp>
      <p:pic>
        <p:nvPicPr>
          <p:cNvPr id="23" name="Picture 2" descr="http://www.sustc.edu.cn/upload/images/pangcq/logo/%E6%A0%A1%E5%BE%BD.png"/>
          <p:cNvPicPr>
            <a:picLocks noChangeAspect="1" noChangeArrowheads="1"/>
          </p:cNvPicPr>
          <p:nvPr/>
        </p:nvPicPr>
        <p:blipFill>
          <a:blip r:embed="rId15" cstate="print"/>
          <a:srcRect/>
          <a:stretch>
            <a:fillRect/>
          </a:stretch>
        </p:blipFill>
        <p:spPr bwMode="auto">
          <a:xfrm>
            <a:off x="7467600" y="12711"/>
            <a:ext cx="1180148" cy="848678"/>
          </a:xfrm>
          <a:prstGeom prst="rect">
            <a:avLst/>
          </a:prstGeom>
          <a:noFill/>
        </p:spPr>
      </p:pic>
      <p:pic>
        <p:nvPicPr>
          <p:cNvPr id="24" name="图片 23" descr="icon.png"/>
          <p:cNvPicPr>
            <a:picLocks/>
          </p:cNvPicPr>
          <p:nvPr/>
        </p:nvPicPr>
        <p:blipFill>
          <a:blip r:embed="rId16"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6921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cstate="print"/>
          <a:srcRect/>
          <a:stretch>
            <a:fillRect/>
          </a:stretch>
        </p:blipFill>
        <p:spPr bwMode="auto">
          <a:xfrm>
            <a:off x="152400" y="990600"/>
            <a:ext cx="2008094" cy="1600200"/>
          </a:xfrm>
          <a:prstGeom prst="rect">
            <a:avLst/>
          </a:prstGeom>
          <a:noFill/>
          <a:ln w="9525">
            <a:noFill/>
            <a:miter lim="800000"/>
            <a:headEnd/>
            <a:tailEnd/>
          </a:ln>
        </p:spPr>
      </p:pic>
      <p:sp>
        <p:nvSpPr>
          <p:cNvPr id="19" name="TextBox 18"/>
          <p:cNvSpPr txBox="1"/>
          <p:nvPr/>
        </p:nvSpPr>
        <p:spPr>
          <a:xfrm>
            <a:off x="2362200" y="1752600"/>
            <a:ext cx="6553200" cy="338554"/>
          </a:xfrm>
          <a:prstGeom prst="rect">
            <a:avLst/>
          </a:prstGeom>
          <a:noFill/>
        </p:spPr>
        <p:txBody>
          <a:bodyPr wrap="square" rtlCol="0">
            <a:spAutoFit/>
          </a:bodyPr>
          <a:lstStyle/>
          <a:p>
            <a:r>
              <a:rPr lang="en-US" altLang="zh-CN" sz="1600" dirty="0">
                <a:latin typeface="华文楷体" pitchFamily="2" charset="-122"/>
                <a:ea typeface="华文楷体" pitchFamily="2" charset="-122"/>
              </a:rPr>
              <a:t>LC</a:t>
            </a:r>
            <a:r>
              <a:rPr lang="zh-CN" altLang="en-US" sz="1600" dirty="0">
                <a:latin typeface="华文楷体" pitchFamily="2" charset="-122"/>
                <a:ea typeface="华文楷体" pitchFamily="2" charset="-122"/>
              </a:rPr>
              <a:t>电路就是一个标准的谐振子电路。利用标准的正则量子化方法：</a:t>
            </a:r>
            <a:endParaRPr lang="en-US" sz="1600" dirty="0">
              <a:latin typeface="华文楷体" pitchFamily="2" charset="-122"/>
              <a:ea typeface="华文楷体" pitchFamily="2" charset="-122"/>
            </a:endParaRPr>
          </a:p>
        </p:txBody>
      </p:sp>
      <p:graphicFrame>
        <p:nvGraphicFramePr>
          <p:cNvPr id="1035" name="Object 11"/>
          <p:cNvGraphicFramePr>
            <a:graphicFrameLocks noChangeAspect="1"/>
          </p:cNvGraphicFramePr>
          <p:nvPr>
            <p:extLst>
              <p:ext uri="{D42A27DB-BD31-4B8C-83A1-F6EECF244321}">
                <p14:modId xmlns="" xmlns:p14="http://schemas.microsoft.com/office/powerpoint/2010/main" val="1712220007"/>
              </p:ext>
            </p:extLst>
          </p:nvPr>
        </p:nvGraphicFramePr>
        <p:xfrm>
          <a:off x="756213" y="5410200"/>
          <a:ext cx="700281" cy="555301"/>
        </p:xfrm>
        <a:graphic>
          <a:graphicData uri="http://schemas.openxmlformats.org/presentationml/2006/ole">
            <p:oleObj spid="_x0000_s110612" name="公式" r:id="rId5" imgW="13411200" imgH="10668000" progId="Equation.3">
              <p:embed/>
            </p:oleObj>
          </a:graphicData>
        </a:graphic>
      </p:graphicFrame>
      <p:pic>
        <p:nvPicPr>
          <p:cNvPr id="20" name="Picture 10"/>
          <p:cNvPicPr>
            <a:picLocks noChangeAspect="1" noChangeArrowheads="1"/>
          </p:cNvPicPr>
          <p:nvPr/>
        </p:nvPicPr>
        <p:blipFill>
          <a:blip r:embed="rId6" cstate="print"/>
          <a:srcRect/>
          <a:stretch>
            <a:fillRect/>
          </a:stretch>
        </p:blipFill>
        <p:spPr bwMode="auto">
          <a:xfrm>
            <a:off x="3276600" y="990600"/>
            <a:ext cx="3057525" cy="742950"/>
          </a:xfrm>
          <a:prstGeom prst="rect">
            <a:avLst/>
          </a:prstGeom>
          <a:noFill/>
          <a:ln w="9525">
            <a:noFill/>
            <a:miter lim="800000"/>
            <a:headEnd/>
            <a:tailEnd/>
          </a:ln>
        </p:spPr>
      </p:pic>
      <p:pic>
        <p:nvPicPr>
          <p:cNvPr id="2055" name="Picture 7"/>
          <p:cNvPicPr>
            <a:picLocks noChangeAspect="1" noChangeArrowheads="1"/>
          </p:cNvPicPr>
          <p:nvPr/>
        </p:nvPicPr>
        <p:blipFill>
          <a:blip r:embed="rId7" cstate="print"/>
          <a:srcRect/>
          <a:stretch>
            <a:fillRect/>
          </a:stretch>
        </p:blipFill>
        <p:spPr bwMode="auto">
          <a:xfrm>
            <a:off x="4038600" y="2133600"/>
            <a:ext cx="1390650" cy="400050"/>
          </a:xfrm>
          <a:prstGeom prst="rect">
            <a:avLst/>
          </a:prstGeom>
          <a:noFill/>
          <a:ln w="9525">
            <a:noFill/>
            <a:miter lim="800000"/>
            <a:headEnd/>
            <a:tailEnd/>
          </a:ln>
        </p:spPr>
      </p:pic>
      <p:sp>
        <p:nvSpPr>
          <p:cNvPr id="22" name="TextBox 21"/>
          <p:cNvSpPr txBox="1"/>
          <p:nvPr/>
        </p:nvSpPr>
        <p:spPr>
          <a:xfrm>
            <a:off x="609600" y="2667000"/>
            <a:ext cx="39624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可以证明上述哈密顿量将具有下述形式：</a:t>
            </a:r>
            <a:endParaRPr lang="en-US" sz="1600" dirty="0">
              <a:latin typeface="华文楷体" pitchFamily="2" charset="-122"/>
              <a:ea typeface="华文楷体" pitchFamily="2" charset="-122"/>
            </a:endParaRPr>
          </a:p>
        </p:txBody>
      </p:sp>
      <p:pic>
        <p:nvPicPr>
          <p:cNvPr id="2056" name="Picture 8"/>
          <p:cNvPicPr>
            <a:picLocks noChangeAspect="1" noChangeArrowheads="1"/>
          </p:cNvPicPr>
          <p:nvPr/>
        </p:nvPicPr>
        <p:blipFill>
          <a:blip r:embed="rId8" cstate="print"/>
          <a:srcRect/>
          <a:stretch>
            <a:fillRect/>
          </a:stretch>
        </p:blipFill>
        <p:spPr bwMode="auto">
          <a:xfrm>
            <a:off x="1143000" y="2971800"/>
            <a:ext cx="2057400" cy="1774086"/>
          </a:xfrm>
          <a:prstGeom prst="rect">
            <a:avLst/>
          </a:prstGeom>
          <a:noFill/>
          <a:ln w="9525">
            <a:noFill/>
            <a:miter lim="800000"/>
            <a:headEnd/>
            <a:tailEnd/>
          </a:ln>
        </p:spPr>
      </p:pic>
      <p:sp>
        <p:nvSpPr>
          <p:cNvPr id="24" name="TextBox 23"/>
          <p:cNvSpPr txBox="1"/>
          <p:nvPr/>
        </p:nvSpPr>
        <p:spPr>
          <a:xfrm>
            <a:off x="1371600" y="5539452"/>
            <a:ext cx="20574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是电路的特征阻抗。</a:t>
            </a:r>
            <a:endParaRPr lang="en-US" sz="1600" dirty="0">
              <a:latin typeface="华文楷体" pitchFamily="2" charset="-122"/>
              <a:ea typeface="华文楷体" pitchFamily="2" charset="-122"/>
            </a:endParaRPr>
          </a:p>
        </p:txBody>
      </p:sp>
      <p:pic>
        <p:nvPicPr>
          <p:cNvPr id="2058" name="Picture 10"/>
          <p:cNvPicPr>
            <a:picLocks noChangeAspect="1" noChangeArrowheads="1"/>
          </p:cNvPicPr>
          <p:nvPr/>
        </p:nvPicPr>
        <p:blipFill>
          <a:blip r:embed="rId9" cstate="print"/>
          <a:srcRect/>
          <a:stretch>
            <a:fillRect/>
          </a:stretch>
        </p:blipFill>
        <p:spPr bwMode="auto">
          <a:xfrm>
            <a:off x="3733800" y="3048000"/>
            <a:ext cx="1600200" cy="2024350"/>
          </a:xfrm>
          <a:prstGeom prst="rect">
            <a:avLst/>
          </a:prstGeom>
          <a:noFill/>
          <a:ln w="9525">
            <a:noFill/>
            <a:miter lim="800000"/>
            <a:headEnd/>
            <a:tailEnd/>
          </a:ln>
        </p:spPr>
      </p:pic>
      <p:pic>
        <p:nvPicPr>
          <p:cNvPr id="2059" name="Picture 11"/>
          <p:cNvPicPr>
            <a:picLocks noChangeAspect="1" noChangeArrowheads="1"/>
          </p:cNvPicPr>
          <p:nvPr/>
        </p:nvPicPr>
        <p:blipFill>
          <a:blip r:embed="rId10" cstate="print"/>
          <a:srcRect/>
          <a:stretch>
            <a:fillRect/>
          </a:stretch>
        </p:blipFill>
        <p:spPr bwMode="auto">
          <a:xfrm>
            <a:off x="3663387" y="5517284"/>
            <a:ext cx="2395538" cy="326968"/>
          </a:xfrm>
          <a:prstGeom prst="rect">
            <a:avLst/>
          </a:prstGeom>
          <a:noFill/>
          <a:ln w="9525">
            <a:noFill/>
            <a:miter lim="800000"/>
            <a:headEnd/>
            <a:tailEnd/>
          </a:ln>
        </p:spPr>
      </p:pic>
      <p:pic>
        <p:nvPicPr>
          <p:cNvPr id="2060" name="Picture 12"/>
          <p:cNvPicPr>
            <a:picLocks noChangeAspect="1" noChangeArrowheads="1"/>
          </p:cNvPicPr>
          <p:nvPr/>
        </p:nvPicPr>
        <p:blipFill>
          <a:blip r:embed="rId11" cstate="print"/>
          <a:srcRect/>
          <a:stretch>
            <a:fillRect/>
          </a:stretch>
        </p:blipFill>
        <p:spPr bwMode="auto">
          <a:xfrm>
            <a:off x="6400800" y="5501352"/>
            <a:ext cx="1371600" cy="342900"/>
          </a:xfrm>
          <a:prstGeom prst="rect">
            <a:avLst/>
          </a:prstGeom>
          <a:noFill/>
          <a:ln w="9525">
            <a:noFill/>
            <a:miter lim="800000"/>
            <a:headEnd/>
            <a:tailEnd/>
          </a:ln>
        </p:spPr>
      </p:pic>
      <p:sp>
        <p:nvSpPr>
          <p:cNvPr id="28" name="TextBox 27"/>
          <p:cNvSpPr txBox="1"/>
          <p:nvPr/>
        </p:nvSpPr>
        <p:spPr>
          <a:xfrm>
            <a:off x="533400" y="6120825"/>
            <a:ext cx="3733800" cy="584775"/>
          </a:xfrm>
          <a:prstGeom prst="rect">
            <a:avLst/>
          </a:prstGeom>
          <a:noFill/>
        </p:spPr>
        <p:txBody>
          <a:bodyPr wrap="square" rtlCol="0">
            <a:spAutoFit/>
          </a:bodyPr>
          <a:lstStyle/>
          <a:p>
            <a:r>
              <a:rPr lang="en-US" altLang="zh-CN" sz="1600" dirty="0" err="1">
                <a:latin typeface="华文楷体" pitchFamily="2" charset="-122"/>
                <a:ea typeface="华文楷体" pitchFamily="2" charset="-122"/>
              </a:rPr>
              <a:t>Q</a:t>
            </a:r>
            <a:r>
              <a:rPr lang="en-US" altLang="zh-CN" sz="1600" baseline="-25000" dirty="0" err="1">
                <a:latin typeface="华文楷体" pitchFamily="2" charset="-122"/>
                <a:ea typeface="华文楷体" pitchFamily="2" charset="-122"/>
              </a:rPr>
              <a:t>zpf</a:t>
            </a:r>
            <a:r>
              <a:rPr lang="zh-CN" altLang="en-US" sz="1600" dirty="0">
                <a:latin typeface="华文楷体" pitchFamily="2" charset="-122"/>
                <a:ea typeface="华文楷体" pitchFamily="2" charset="-122"/>
              </a:rPr>
              <a:t>和</a:t>
            </a:r>
            <a:r>
              <a:rPr lang="en-US" altLang="zh-CN" sz="1600" dirty="0" err="1">
                <a:latin typeface="Symbol" pitchFamily="18" charset="2"/>
                <a:ea typeface="华文楷体" pitchFamily="2" charset="-122"/>
              </a:rPr>
              <a:t>F</a:t>
            </a:r>
            <a:r>
              <a:rPr lang="en-US" altLang="zh-CN" sz="1600" baseline="-25000" dirty="0" err="1">
                <a:latin typeface="华文楷体" pitchFamily="2" charset="-122"/>
                <a:ea typeface="华文楷体" pitchFamily="2" charset="-122"/>
              </a:rPr>
              <a:t>zpf</a:t>
            </a:r>
            <a:r>
              <a:rPr lang="zh-CN" altLang="en-US" sz="1600" dirty="0">
                <a:latin typeface="华文楷体" pitchFamily="2" charset="-122"/>
                <a:ea typeface="华文楷体" pitchFamily="2" charset="-122"/>
              </a:rPr>
              <a:t>是基态的电荷数和磁通涨落。对于任意的</a:t>
            </a:r>
            <a:r>
              <a:rPr lang="en-US" altLang="zh-CN" sz="1600" dirty="0">
                <a:latin typeface="华文楷体" pitchFamily="2" charset="-122"/>
                <a:ea typeface="华文楷体" pitchFamily="2" charset="-122"/>
              </a:rPr>
              <a:t>|n&gt;</a:t>
            </a:r>
            <a:r>
              <a:rPr lang="zh-CN" altLang="en-US" sz="1600" dirty="0">
                <a:latin typeface="华文楷体" pitchFamily="2" charset="-122"/>
                <a:ea typeface="华文楷体" pitchFamily="2" charset="-122"/>
              </a:rPr>
              <a:t>态：</a:t>
            </a:r>
            <a:endParaRPr lang="en-US" sz="1600" dirty="0">
              <a:latin typeface="华文楷体" pitchFamily="2" charset="-122"/>
              <a:ea typeface="华文楷体" pitchFamily="2" charset="-122"/>
            </a:endParaRPr>
          </a:p>
        </p:txBody>
      </p:sp>
      <p:graphicFrame>
        <p:nvGraphicFramePr>
          <p:cNvPr id="2" name="Object 7"/>
          <p:cNvGraphicFramePr>
            <a:graphicFrameLocks noChangeAspect="1"/>
          </p:cNvGraphicFramePr>
          <p:nvPr>
            <p:extLst>
              <p:ext uri="{D42A27DB-BD31-4B8C-83A1-F6EECF244321}">
                <p14:modId xmlns="" xmlns:p14="http://schemas.microsoft.com/office/powerpoint/2010/main" val="4200344176"/>
              </p:ext>
            </p:extLst>
          </p:nvPr>
        </p:nvGraphicFramePr>
        <p:xfrm>
          <a:off x="4267200" y="6132354"/>
          <a:ext cx="2036763" cy="555625"/>
        </p:xfrm>
        <a:graphic>
          <a:graphicData uri="http://schemas.openxmlformats.org/presentationml/2006/ole">
            <p:oleObj spid="_x0000_s110613" name="公式" r:id="rId12" imgW="39014400" imgH="10668000" progId="Equation.3">
              <p:embed/>
            </p:oleObj>
          </a:graphicData>
        </a:graphic>
      </p:graphicFrame>
      <p:graphicFrame>
        <p:nvGraphicFramePr>
          <p:cNvPr id="3" name="Object 8"/>
          <p:cNvGraphicFramePr>
            <a:graphicFrameLocks noChangeAspect="1"/>
          </p:cNvGraphicFramePr>
          <p:nvPr>
            <p:extLst>
              <p:ext uri="{D42A27DB-BD31-4B8C-83A1-F6EECF244321}">
                <p14:modId xmlns="" xmlns:p14="http://schemas.microsoft.com/office/powerpoint/2010/main" val="3869623837"/>
              </p:ext>
            </p:extLst>
          </p:nvPr>
        </p:nvGraphicFramePr>
        <p:xfrm>
          <a:off x="6573838" y="6132354"/>
          <a:ext cx="2036762" cy="555625"/>
        </p:xfrm>
        <a:graphic>
          <a:graphicData uri="http://schemas.openxmlformats.org/presentationml/2006/ole">
            <p:oleObj spid="_x0000_s110614" name="公式" r:id="rId13" imgW="39014400" imgH="10668000" progId="Equation.3">
              <p:embed/>
            </p:oleObj>
          </a:graphicData>
        </a:graphic>
      </p:graphicFrame>
      <p:pic>
        <p:nvPicPr>
          <p:cNvPr id="2057" name="Picture 9"/>
          <p:cNvPicPr>
            <a:picLocks noChangeAspect="1" noChangeArrowheads="1"/>
          </p:cNvPicPr>
          <p:nvPr/>
        </p:nvPicPr>
        <p:blipFill>
          <a:blip r:embed="rId14" cstate="print"/>
          <a:srcRect/>
          <a:stretch>
            <a:fillRect/>
          </a:stretch>
        </p:blipFill>
        <p:spPr bwMode="auto">
          <a:xfrm>
            <a:off x="1219200" y="4776080"/>
            <a:ext cx="1295400" cy="305747"/>
          </a:xfrm>
          <a:prstGeom prst="rect">
            <a:avLst/>
          </a:prstGeom>
          <a:noFill/>
          <a:ln w="9525">
            <a:noFill/>
            <a:miter lim="800000"/>
            <a:headEnd/>
            <a:tailEnd/>
          </a:ln>
        </p:spPr>
      </p:pic>
      <p:cxnSp>
        <p:nvCxnSpPr>
          <p:cNvPr id="21" name="直接连接符 20">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23" name="TextBox 5">
            <a:extLst>
              <a:ext uri="{FF2B5EF4-FFF2-40B4-BE49-F238E27FC236}">
                <a16:creationId xmlns="" xmlns:a16="http://schemas.microsoft.com/office/drawing/2014/main" id="{FA086800-C5CB-4170-88E7-9E97C0DAC329}"/>
              </a:ext>
            </a:extLst>
          </p:cNvPr>
          <p:cNvSpPr txBox="1"/>
          <p:nvPr/>
        </p:nvSpPr>
        <p:spPr>
          <a:xfrm>
            <a:off x="76200" y="101025"/>
            <a:ext cx="3934090"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LC circuit: quantization</a:t>
            </a:r>
          </a:p>
        </p:txBody>
      </p:sp>
      <p:pic>
        <p:nvPicPr>
          <p:cNvPr id="25" name="Picture 2" descr="http://www.sustc.edu.cn/upload/images/pangcq/logo/%E6%A0%A1%E5%BE%BD.png"/>
          <p:cNvPicPr>
            <a:picLocks noChangeAspect="1" noChangeArrowheads="1"/>
          </p:cNvPicPr>
          <p:nvPr/>
        </p:nvPicPr>
        <p:blipFill>
          <a:blip r:embed="rId15" cstate="print"/>
          <a:srcRect/>
          <a:stretch>
            <a:fillRect/>
          </a:stretch>
        </p:blipFill>
        <p:spPr bwMode="auto">
          <a:xfrm>
            <a:off x="7467600" y="12711"/>
            <a:ext cx="1180148" cy="848678"/>
          </a:xfrm>
          <a:prstGeom prst="rect">
            <a:avLst/>
          </a:prstGeom>
          <a:noFill/>
        </p:spPr>
      </p:pic>
      <p:pic>
        <p:nvPicPr>
          <p:cNvPr id="26" name="图片 25" descr="icon.png"/>
          <p:cNvPicPr>
            <a:picLocks/>
          </p:cNvPicPr>
          <p:nvPr/>
        </p:nvPicPr>
        <p:blipFill>
          <a:blip r:embed="rId16" cstate="print"/>
          <a:stretch>
            <a:fillRect/>
          </a:stretch>
        </p:blipFill>
        <p:spPr>
          <a:xfrm>
            <a:off x="8382000" y="106997"/>
            <a:ext cx="640080" cy="640080"/>
          </a:xfrm>
          <a:prstGeom prst="rect">
            <a:avLst/>
          </a:prstGeom>
          <a:effectLst/>
        </p:spPr>
      </p:pic>
      <p:grpSp>
        <p:nvGrpSpPr>
          <p:cNvPr id="27" name="组合 26">
            <a:extLst>
              <a:ext uri="{FF2B5EF4-FFF2-40B4-BE49-F238E27FC236}">
                <a16:creationId xmlns="" xmlns:a16="http://schemas.microsoft.com/office/drawing/2014/main" id="{B09E8BEF-7179-4AD4-A184-7BC1838A357E}"/>
              </a:ext>
            </a:extLst>
          </p:cNvPr>
          <p:cNvGrpSpPr>
            <a:grpSpLocks noChangeAspect="1"/>
          </p:cNvGrpSpPr>
          <p:nvPr/>
        </p:nvGrpSpPr>
        <p:grpSpPr>
          <a:xfrm>
            <a:off x="6172200" y="2743200"/>
            <a:ext cx="2317081" cy="2590626"/>
            <a:chOff x="6898632" y="2291178"/>
            <a:chExt cx="2671355" cy="2986724"/>
          </a:xfrm>
        </p:grpSpPr>
        <p:pic>
          <p:nvPicPr>
            <p:cNvPr id="29" name="图片 28">
              <a:extLst>
                <a:ext uri="{FF2B5EF4-FFF2-40B4-BE49-F238E27FC236}">
                  <a16:creationId xmlns="" xmlns:a16="http://schemas.microsoft.com/office/drawing/2014/main" id="{AD2F3059-60F0-44EB-B1ED-03A9B36C23FB}"/>
                </a:ext>
              </a:extLst>
            </p:cNvPr>
            <p:cNvPicPr>
              <a:picLocks noChangeAspect="1"/>
            </p:cNvPicPr>
            <p:nvPr/>
          </p:nvPicPr>
          <p:blipFill>
            <a:blip r:embed="rId17" cstate="print">
              <a:extLst>
                <a:ext uri="{28A0092B-C50C-407E-A947-70E740481C1C}">
                  <a14:useLocalDpi xmlns="" xmlns:a14="http://schemas.microsoft.com/office/drawing/2010/main" val="0"/>
                </a:ext>
              </a:extLst>
            </a:blip>
            <a:stretch>
              <a:fillRect/>
            </a:stretch>
          </p:blipFill>
          <p:spPr>
            <a:xfrm>
              <a:off x="7176630" y="2707566"/>
              <a:ext cx="2350414" cy="2261478"/>
            </a:xfrm>
            <a:prstGeom prst="rect">
              <a:avLst/>
            </a:prstGeom>
          </p:spPr>
        </p:pic>
        <p:cxnSp>
          <p:nvCxnSpPr>
            <p:cNvPr id="30" name="直接箭头连接符 29">
              <a:extLst>
                <a:ext uri="{FF2B5EF4-FFF2-40B4-BE49-F238E27FC236}">
                  <a16:creationId xmlns="" xmlns:a16="http://schemas.microsoft.com/office/drawing/2014/main" id="{96557B6F-BD1C-4476-B2C3-B6A48C6533F9}"/>
                </a:ext>
              </a:extLst>
            </p:cNvPr>
            <p:cNvCxnSpPr/>
            <p:nvPr/>
          </p:nvCxnSpPr>
          <p:spPr>
            <a:xfrm>
              <a:off x="6984589" y="5017952"/>
              <a:ext cx="25198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a:extLst>
                <a:ext uri="{FF2B5EF4-FFF2-40B4-BE49-F238E27FC236}">
                  <a16:creationId xmlns="" xmlns:a16="http://schemas.microsoft.com/office/drawing/2014/main" id="{0AE379B0-D473-4167-96F9-4210C89D546B}"/>
                </a:ext>
              </a:extLst>
            </p:cNvPr>
            <p:cNvCxnSpPr/>
            <p:nvPr/>
          </p:nvCxnSpPr>
          <p:spPr>
            <a:xfrm flipV="1">
              <a:off x="6981656" y="2441500"/>
              <a:ext cx="0" cy="2576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 xmlns:a14="http://schemas.microsoft.com/office/drawing/2010/main" Requires="a14">
            <p:sp>
              <p:nvSpPr>
                <p:cNvPr id="32" name="文本框 31">
                  <a:extLst>
                    <a:ext uri="{FF2B5EF4-FFF2-40B4-BE49-F238E27FC236}">
                      <a16:creationId xmlns:a16="http://schemas.microsoft.com/office/drawing/2014/main" id="{819E6288-2894-4629-AC97-F2244F1600B2}"/>
                    </a:ext>
                  </a:extLst>
                </p:cNvPr>
                <p:cNvSpPr txBox="1"/>
                <p:nvPr/>
              </p:nvSpPr>
              <p:spPr>
                <a:xfrm>
                  <a:off x="6898632" y="2291178"/>
                  <a:ext cx="380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E</m:t>
                        </m:r>
                      </m:oMath>
                    </m:oMathPara>
                  </a14:m>
                  <a:endParaRPr lang="zh-CN" altLang="en-US" dirty="0"/>
                </a:p>
              </p:txBody>
            </p:sp>
          </mc:Choice>
          <mc:Fallback>
            <p:sp>
              <p:nvSpPr>
                <p:cNvPr id="34" name="文本框 19">
                  <a:extLst>
                    <a:ext uri="{FF2B5EF4-FFF2-40B4-BE49-F238E27FC236}">
                      <a16:creationId xmlns:a14="http://schemas.microsoft.com/office/drawing/2010/main" xmlns="" xmlns:a16="http://schemas.microsoft.com/office/drawing/2014/main" id="{8A36DC00-7B0C-4108-BACC-7867A44687A1}"/>
                    </a:ext>
                  </a:extLst>
                </p:cNvPr>
                <p:cNvSpPr txBox="1">
                  <a:spLocks noRot="1" noChangeAspect="1" noMove="1" noResize="1" noEditPoints="1" noAdjustHandles="1" noChangeArrowheads="1" noChangeShapeType="1" noTextEdit="1"/>
                </p:cNvSpPr>
                <p:nvPr/>
              </p:nvSpPr>
              <p:spPr>
                <a:xfrm>
                  <a:off x="6898632" y="2291178"/>
                  <a:ext cx="380232" cy="369332"/>
                </a:xfrm>
                <a:prstGeom prst="rect">
                  <a:avLst/>
                </a:prstGeom>
                <a:blipFill>
                  <a:blip r:embed="rId18"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33" name="文本框 32">
                  <a:extLst>
                    <a:ext uri="{FF2B5EF4-FFF2-40B4-BE49-F238E27FC236}">
                      <a16:creationId xmlns:a16="http://schemas.microsoft.com/office/drawing/2014/main" id="{7910F2FA-3DDA-4A92-B134-B04F8DEB5A11}"/>
                    </a:ext>
                  </a:extLst>
                </p:cNvPr>
                <p:cNvSpPr txBox="1"/>
                <p:nvPr/>
              </p:nvSpPr>
              <p:spPr>
                <a:xfrm>
                  <a:off x="9129750" y="4908570"/>
                  <a:ext cx="404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0" i="1" smtClean="0">
                            <a:solidFill>
                              <a:srgbClr val="FF8534"/>
                            </a:solidFill>
                            <a:latin typeface="Cambria Math" panose="02040503050406030204" pitchFamily="18" charset="0"/>
                          </a:rPr>
                          <m:t>𝜙</m:t>
                        </m:r>
                      </m:oMath>
                    </m:oMathPara>
                  </a14:m>
                  <a:endParaRPr lang="zh-CN" altLang="en-US" dirty="0">
                    <a:solidFill>
                      <a:srgbClr val="FF8534"/>
                    </a:solidFill>
                    <a:latin typeface="Times New Roman" panose="02020603050405020304" pitchFamily="18" charset="0"/>
                    <a:cs typeface="Times New Roman" panose="02020603050405020304" pitchFamily="18" charset="0"/>
                  </a:endParaRPr>
                </a:p>
              </p:txBody>
            </p:sp>
          </mc:Choice>
          <mc:Fallback>
            <p:sp>
              <p:nvSpPr>
                <p:cNvPr id="35" name="文本框 20">
                  <a:extLst>
                    <a:ext uri="{FF2B5EF4-FFF2-40B4-BE49-F238E27FC236}">
                      <a16:creationId xmlns:a14="http://schemas.microsoft.com/office/drawing/2010/main" xmlns="" xmlns:a16="http://schemas.microsoft.com/office/drawing/2014/main" id="{B87E95CC-85E7-42E7-8440-30FFBA15B6C0}"/>
                    </a:ext>
                  </a:extLst>
                </p:cNvPr>
                <p:cNvSpPr txBox="1">
                  <a:spLocks noRot="1" noChangeAspect="1" noMove="1" noResize="1" noEditPoints="1" noAdjustHandles="1" noChangeArrowheads="1" noChangeShapeType="1" noTextEdit="1"/>
                </p:cNvSpPr>
                <p:nvPr/>
              </p:nvSpPr>
              <p:spPr>
                <a:xfrm>
                  <a:off x="9129750" y="4908570"/>
                  <a:ext cx="404405" cy="369332"/>
                </a:xfrm>
                <a:prstGeom prst="rect">
                  <a:avLst/>
                </a:prstGeom>
                <a:blipFill>
                  <a:blip r:embed="rId19" cstate="print"/>
                  <a:stretch>
                    <a:fillRect b="-13115"/>
                  </a:stretch>
                </a:blipFill>
              </p:spPr>
              <p:txBody>
                <a:bodyPr/>
                <a:lstStyle/>
                <a:p>
                  <a:r>
                    <a:rPr lang="zh-CN" altLang="en-US">
                      <a:noFill/>
                    </a:rPr>
                    <a:t> </a:t>
                  </a:r>
                </a:p>
              </p:txBody>
            </p:sp>
          </mc:Fallback>
        </mc:AlternateContent>
        <p:cxnSp>
          <p:nvCxnSpPr>
            <p:cNvPr id="4" name="直接箭头连接符 33">
              <a:extLst>
                <a:ext uri="{FF2B5EF4-FFF2-40B4-BE49-F238E27FC236}">
                  <a16:creationId xmlns="" xmlns:a16="http://schemas.microsoft.com/office/drawing/2014/main" id="{4393EB29-6EF7-4882-8C44-781AF66251B5}"/>
                </a:ext>
              </a:extLst>
            </p:cNvPr>
            <p:cNvCxnSpPr>
              <a:cxnSpLocks/>
            </p:cNvCxnSpPr>
            <p:nvPr/>
          </p:nvCxnSpPr>
          <p:spPr>
            <a:xfrm>
              <a:off x="8627532" y="4521200"/>
              <a:ext cx="0" cy="27516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 xmlns:a14="http://schemas.microsoft.com/office/drawing/2010/main" Requires="a14">
            <p:sp>
              <p:nvSpPr>
                <p:cNvPr id="35" name="矩形 34">
                  <a:extLst>
                    <a:ext uri="{FF2B5EF4-FFF2-40B4-BE49-F238E27FC236}">
                      <a16:creationId xmlns:a16="http://schemas.microsoft.com/office/drawing/2014/main" id="{FA283D08-036B-4CB7-B66D-E3E19B740323}"/>
                    </a:ext>
                  </a:extLst>
                </p:cNvPr>
                <p:cNvSpPr/>
                <p:nvPr/>
              </p:nvSpPr>
              <p:spPr>
                <a:xfrm>
                  <a:off x="8756528" y="4474117"/>
                  <a:ext cx="813459" cy="4258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ℏ</m:t>
                        </m:r>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zh-CN" altLang="en-US" i="1" smtClean="0">
                                <a:solidFill>
                                  <a:srgbClr val="FF0000"/>
                                </a:solidFill>
                                <a:latin typeface="Cambria Math" panose="02040503050406030204" pitchFamily="18" charset="0"/>
                                <a:ea typeface="Cambria Math" panose="02040503050406030204" pitchFamily="18" charset="0"/>
                              </a:rPr>
                              <m:t>𝜔</m:t>
                            </m:r>
                          </m:e>
                          <m:sub/>
                        </m:sSub>
                      </m:oMath>
                    </m:oMathPara>
                  </a14:m>
                  <a:endParaRPr lang="zh-CN" altLang="en-US" dirty="0">
                    <a:solidFill>
                      <a:srgbClr val="FF0000"/>
                    </a:solidFill>
                  </a:endParaRPr>
                </a:p>
              </p:txBody>
            </p:sp>
          </mc:Choice>
          <mc:Fallback>
            <p:sp>
              <p:nvSpPr>
                <p:cNvPr id="5" name="矩形 34">
                  <a:extLst>
                    <a:ext uri="{FF2B5EF4-FFF2-40B4-BE49-F238E27FC236}">
                      <a16:creationId xmlns="" xmlns:a16="http://schemas.microsoft.com/office/drawing/2014/main" id="{FA283D08-036B-4CB7-B66D-E3E19B740323}"/>
                    </a:ext>
                  </a:extLst>
                </p:cNvPr>
                <p:cNvSpPr>
                  <a:spLocks noRot="1" noChangeAspect="1" noMove="1" noResize="1" noEditPoints="1" noAdjustHandles="1" noChangeArrowheads="1" noChangeShapeType="1" noTextEdit="1"/>
                </p:cNvSpPr>
                <p:nvPr/>
              </p:nvSpPr>
              <p:spPr>
                <a:xfrm>
                  <a:off x="8756528" y="4474117"/>
                  <a:ext cx="813459" cy="425802"/>
                </a:xfrm>
                <a:prstGeom prst="rect">
                  <a:avLst/>
                </a:prstGeom>
                <a:blipFill>
                  <a:blip r:embed="rId20" cstate="print"/>
                  <a:stretch>
                    <a:fillRect/>
                  </a:stretch>
                </a:blipFill>
              </p:spPr>
              <p:txBody>
                <a:bodyPr/>
                <a:lstStyle/>
                <a:p>
                  <a:r>
                    <a:rPr lang="zh-CN" altLang="en-US">
                      <a:noFill/>
                    </a:rPr>
                    <a:t> </a:t>
                  </a:r>
                </a:p>
              </p:txBody>
            </p:sp>
          </mc:Fallback>
        </mc:AlternateContent>
        <p:sp>
          <p:nvSpPr>
            <p:cNvPr id="36" name="椭圆 35">
              <a:extLst>
                <a:ext uri="{FF2B5EF4-FFF2-40B4-BE49-F238E27FC236}">
                  <a16:creationId xmlns="" xmlns:a16="http://schemas.microsoft.com/office/drawing/2014/main" id="{1D736D37-A859-409B-A0CC-3A5D6914D6B9}"/>
                </a:ext>
              </a:extLst>
            </p:cNvPr>
            <p:cNvSpPr/>
            <p:nvPr/>
          </p:nvSpPr>
          <p:spPr>
            <a:xfrm>
              <a:off x="8310032" y="4737099"/>
              <a:ext cx="76196" cy="762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6921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4"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04800" y="921603"/>
            <a:ext cx="8534400" cy="830997"/>
          </a:xfrm>
          <a:prstGeom prst="rect">
            <a:avLst/>
          </a:prstGeom>
          <a:noFill/>
        </p:spPr>
        <p:txBody>
          <a:bodyPr wrap="square" rtlCol="0">
            <a:spAutoFit/>
          </a:bodyPr>
          <a:lstStyle/>
          <a:p>
            <a:r>
              <a:rPr lang="zh-CN" altLang="en-US" sz="1600" dirty="0">
                <a:latin typeface="华文楷体" pitchFamily="2" charset="-122"/>
                <a:ea typeface="华文楷体" pitchFamily="2" charset="-122"/>
              </a:rPr>
              <a:t>        </a:t>
            </a:r>
            <a:r>
              <a:rPr lang="en-US" altLang="zh-CN" sz="1600" dirty="0">
                <a:latin typeface="华文楷体" pitchFamily="2" charset="-122"/>
                <a:ea typeface="华文楷体" pitchFamily="2" charset="-122"/>
              </a:rPr>
              <a:t>LC</a:t>
            </a:r>
            <a:r>
              <a:rPr lang="zh-CN" altLang="en-US" sz="1600" dirty="0">
                <a:latin typeface="华文楷体" pitchFamily="2" charset="-122"/>
                <a:ea typeface="华文楷体" pitchFamily="2" charset="-122"/>
              </a:rPr>
              <a:t>电路量子化之后是一个量子谐振子，其本征能级都是等间距分布的，因此不适合作为量子比特。为了获得一个具有非等间距能级分布的量子体系，我们需要一个非线性的电路元件。超导约瑟夫森结正好满足这个要求。</a:t>
            </a:r>
            <a:endParaRPr lang="en-US" sz="1600" dirty="0">
              <a:latin typeface="华文楷体" pitchFamily="2" charset="-122"/>
              <a:ea typeface="华文楷体" pitchFamily="2" charset="-122"/>
            </a:endParaRPr>
          </a:p>
        </p:txBody>
      </p:sp>
      <p:grpSp>
        <p:nvGrpSpPr>
          <p:cNvPr id="23" name="组合 22">
            <a:extLst>
              <a:ext uri="{FF2B5EF4-FFF2-40B4-BE49-F238E27FC236}">
                <a16:creationId xmlns="" xmlns:a16="http://schemas.microsoft.com/office/drawing/2014/main" id="{FE85E332-6D4D-4047-9028-776815B58F77}"/>
              </a:ext>
            </a:extLst>
          </p:cNvPr>
          <p:cNvGrpSpPr>
            <a:grpSpLocks noChangeAspect="1"/>
          </p:cNvGrpSpPr>
          <p:nvPr/>
        </p:nvGrpSpPr>
        <p:grpSpPr>
          <a:xfrm>
            <a:off x="457200" y="2285999"/>
            <a:ext cx="3505200" cy="3972291"/>
            <a:chOff x="6898632" y="2291178"/>
            <a:chExt cx="2635523" cy="2986724"/>
          </a:xfrm>
        </p:grpSpPr>
        <p:pic>
          <p:nvPicPr>
            <p:cNvPr id="27" name="图片 26">
              <a:extLst>
                <a:ext uri="{FF2B5EF4-FFF2-40B4-BE49-F238E27FC236}">
                  <a16:creationId xmlns="" xmlns:a16="http://schemas.microsoft.com/office/drawing/2014/main" id="{B7B16CC6-0111-4344-8A34-2C9FE728E0C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176630" y="2707566"/>
              <a:ext cx="2350414" cy="2261478"/>
            </a:xfrm>
            <a:prstGeom prst="rect">
              <a:avLst/>
            </a:prstGeom>
          </p:spPr>
        </p:pic>
        <p:cxnSp>
          <p:nvCxnSpPr>
            <p:cNvPr id="29" name="直接箭头连接符 28">
              <a:extLst>
                <a:ext uri="{FF2B5EF4-FFF2-40B4-BE49-F238E27FC236}">
                  <a16:creationId xmlns="" xmlns:a16="http://schemas.microsoft.com/office/drawing/2014/main" id="{7229F895-4FA5-4403-B547-8C119831A88B}"/>
                </a:ext>
              </a:extLst>
            </p:cNvPr>
            <p:cNvCxnSpPr/>
            <p:nvPr/>
          </p:nvCxnSpPr>
          <p:spPr>
            <a:xfrm>
              <a:off x="6984589" y="5017952"/>
              <a:ext cx="251981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a:extLst>
                <a:ext uri="{FF2B5EF4-FFF2-40B4-BE49-F238E27FC236}">
                  <a16:creationId xmlns="" xmlns:a16="http://schemas.microsoft.com/office/drawing/2014/main" id="{B45A0E52-EBD8-4FAA-B89A-1C6C64458F8E}"/>
                </a:ext>
              </a:extLst>
            </p:cNvPr>
            <p:cNvCxnSpPr/>
            <p:nvPr/>
          </p:nvCxnSpPr>
          <p:spPr>
            <a:xfrm flipV="1">
              <a:off x="6981656" y="2441500"/>
              <a:ext cx="0" cy="2576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 xmlns:a14="http://schemas.microsoft.com/office/drawing/2010/main" Requires="a14">
            <p:sp>
              <p:nvSpPr>
                <p:cNvPr id="20" name="文本框 19">
                  <a:extLst>
                    <a:ext uri="{FF2B5EF4-FFF2-40B4-BE49-F238E27FC236}">
                      <a16:creationId xmlns:a16="http://schemas.microsoft.com/office/drawing/2014/main" id="{8A36DC00-7B0C-4108-BACC-7867A44687A1}"/>
                    </a:ext>
                  </a:extLst>
                </p:cNvPr>
                <p:cNvSpPr txBox="1"/>
                <p:nvPr/>
              </p:nvSpPr>
              <p:spPr>
                <a:xfrm>
                  <a:off x="6898632" y="2291178"/>
                  <a:ext cx="380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E</m:t>
                        </m:r>
                      </m:oMath>
                    </m:oMathPara>
                  </a14:m>
                  <a:endParaRPr lang="zh-CN" altLang="en-US" dirty="0"/>
                </a:p>
              </p:txBody>
            </p:sp>
          </mc:Choice>
          <mc:Fallback>
            <p:sp>
              <p:nvSpPr>
                <p:cNvPr id="34" name="文本框 19">
                  <a:extLst>
                    <a:ext uri="{FF2B5EF4-FFF2-40B4-BE49-F238E27FC236}">
                      <a16:creationId xmlns:a14="http://schemas.microsoft.com/office/drawing/2010/main" xmlns="" xmlns:a16="http://schemas.microsoft.com/office/drawing/2014/main" id="{8A36DC00-7B0C-4108-BACC-7867A44687A1}"/>
                    </a:ext>
                  </a:extLst>
                </p:cNvPr>
                <p:cNvSpPr txBox="1">
                  <a:spLocks noRot="1" noChangeAspect="1" noMove="1" noResize="1" noEditPoints="1" noAdjustHandles="1" noChangeArrowheads="1" noChangeShapeType="1" noTextEdit="1"/>
                </p:cNvSpPr>
                <p:nvPr/>
              </p:nvSpPr>
              <p:spPr>
                <a:xfrm>
                  <a:off x="6898632" y="2291178"/>
                  <a:ext cx="380232" cy="369332"/>
                </a:xfrm>
                <a:prstGeom prst="rect">
                  <a:avLst/>
                </a:prstGeom>
                <a:blipFill>
                  <a:blip r:embed="rId4" cstate="print"/>
                  <a:stretch>
                    <a:fillRect/>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21" name="文本框 20">
                  <a:extLst>
                    <a:ext uri="{FF2B5EF4-FFF2-40B4-BE49-F238E27FC236}">
                      <a16:creationId xmlns:a16="http://schemas.microsoft.com/office/drawing/2014/main" id="{B87E95CC-85E7-42E7-8440-30FFBA15B6C0}"/>
                    </a:ext>
                  </a:extLst>
                </p:cNvPr>
                <p:cNvSpPr txBox="1"/>
                <p:nvPr/>
              </p:nvSpPr>
              <p:spPr>
                <a:xfrm>
                  <a:off x="9129750" y="4908570"/>
                  <a:ext cx="404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b="0" i="1" smtClean="0">
                            <a:solidFill>
                              <a:srgbClr val="FF8534"/>
                            </a:solidFill>
                            <a:latin typeface="Cambria Math" panose="02040503050406030204" pitchFamily="18" charset="0"/>
                          </a:rPr>
                          <m:t>𝜙</m:t>
                        </m:r>
                      </m:oMath>
                    </m:oMathPara>
                  </a14:m>
                  <a:endParaRPr lang="zh-CN" altLang="en-US" dirty="0">
                    <a:solidFill>
                      <a:srgbClr val="FF8534"/>
                    </a:solidFill>
                    <a:latin typeface="Times New Roman" panose="02020603050405020304" pitchFamily="18" charset="0"/>
                    <a:cs typeface="Times New Roman" panose="02020603050405020304" pitchFamily="18" charset="0"/>
                  </a:endParaRPr>
                </a:p>
              </p:txBody>
            </p:sp>
          </mc:Choice>
          <mc:Fallback>
            <p:sp>
              <p:nvSpPr>
                <p:cNvPr id="35" name="文本框 20">
                  <a:extLst>
                    <a:ext uri="{FF2B5EF4-FFF2-40B4-BE49-F238E27FC236}">
                      <a16:creationId xmlns:a14="http://schemas.microsoft.com/office/drawing/2010/main" xmlns="" xmlns:a16="http://schemas.microsoft.com/office/drawing/2014/main" id="{B87E95CC-85E7-42E7-8440-30FFBA15B6C0}"/>
                    </a:ext>
                  </a:extLst>
                </p:cNvPr>
                <p:cNvSpPr txBox="1">
                  <a:spLocks noRot="1" noChangeAspect="1" noMove="1" noResize="1" noEditPoints="1" noAdjustHandles="1" noChangeArrowheads="1" noChangeShapeType="1" noTextEdit="1"/>
                </p:cNvSpPr>
                <p:nvPr/>
              </p:nvSpPr>
              <p:spPr>
                <a:xfrm>
                  <a:off x="9129750" y="4908570"/>
                  <a:ext cx="404405" cy="369332"/>
                </a:xfrm>
                <a:prstGeom prst="rect">
                  <a:avLst/>
                </a:prstGeom>
                <a:blipFill>
                  <a:blip r:embed="rId5" cstate="print"/>
                  <a:stretch>
                    <a:fillRect b="-13115"/>
                  </a:stretch>
                </a:blipFill>
              </p:spPr>
              <p:txBody>
                <a:bodyPr/>
                <a:lstStyle/>
                <a:p>
                  <a:r>
                    <a:rPr lang="zh-CN" altLang="en-US">
                      <a:noFill/>
                    </a:rPr>
                    <a:t> </a:t>
                  </a:r>
                </a:p>
              </p:txBody>
            </p:sp>
          </mc:Fallback>
        </mc:AlternateContent>
        <p:cxnSp>
          <p:nvCxnSpPr>
            <p:cNvPr id="36" name="直接箭头连接符 35">
              <a:extLst>
                <a:ext uri="{FF2B5EF4-FFF2-40B4-BE49-F238E27FC236}">
                  <a16:creationId xmlns="" xmlns:a16="http://schemas.microsoft.com/office/drawing/2014/main" id="{35F89654-DAA1-4EF7-82B5-E2E11C8B8B1B}"/>
                </a:ext>
              </a:extLst>
            </p:cNvPr>
            <p:cNvCxnSpPr>
              <a:cxnSpLocks/>
            </p:cNvCxnSpPr>
            <p:nvPr/>
          </p:nvCxnSpPr>
          <p:spPr>
            <a:xfrm>
              <a:off x="8627532" y="4521200"/>
              <a:ext cx="0" cy="27516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 xmlns:a14="http://schemas.microsoft.com/office/drawing/2010/main" Requires="a14">
            <p:sp>
              <p:nvSpPr>
                <p:cNvPr id="25" name="矩形 24">
                  <a:extLst>
                    <a:ext uri="{FF2B5EF4-FFF2-40B4-BE49-F238E27FC236}">
                      <a16:creationId xmlns:a16="http://schemas.microsoft.com/office/drawing/2014/main" id="{2F3AB0FA-0DB2-4B37-ABD7-115065E8B834}"/>
                    </a:ext>
                  </a:extLst>
                </p:cNvPr>
                <p:cNvSpPr/>
                <p:nvPr/>
              </p:nvSpPr>
              <p:spPr>
                <a:xfrm>
                  <a:off x="8756528" y="4474118"/>
                  <a:ext cx="6457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Cambria Math" panose="02040503050406030204" pitchFamily="18" charset="0"/>
                          </a:rPr>
                          <m:t>ℏ</m:t>
                        </m:r>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zh-CN" altLang="en-US" i="1" smtClean="0">
                                <a:solidFill>
                                  <a:srgbClr val="FF0000"/>
                                </a:solidFill>
                                <a:latin typeface="Cambria Math" panose="02040503050406030204" pitchFamily="18" charset="0"/>
                                <a:ea typeface="Cambria Math" panose="02040503050406030204" pitchFamily="18" charset="0"/>
                              </a:rPr>
                              <m:t>𝜔</m:t>
                            </m:r>
                          </m:e>
                          <m:sub>
                            <m:r>
                              <a:rPr lang="en-US" altLang="zh-CN" b="0" i="1" smtClean="0">
                                <a:solidFill>
                                  <a:srgbClr val="FF0000"/>
                                </a:solidFill>
                                <a:latin typeface="Cambria Math" panose="02040503050406030204" pitchFamily="18" charset="0"/>
                                <a:ea typeface="Cambria Math" panose="02040503050406030204" pitchFamily="18" charset="0"/>
                              </a:rPr>
                              <m:t>𝑟</m:t>
                            </m:r>
                          </m:sub>
                        </m:sSub>
                      </m:oMath>
                    </m:oMathPara>
                  </a14:m>
                  <a:endParaRPr lang="zh-CN" altLang="en-US" dirty="0">
                    <a:solidFill>
                      <a:srgbClr val="FF0000"/>
                    </a:solidFill>
                  </a:endParaRPr>
                </a:p>
              </p:txBody>
            </p:sp>
          </mc:Choice>
          <mc:Fallback>
            <p:sp>
              <p:nvSpPr>
                <p:cNvPr id="37" name="矩形 36">
                  <a:extLst>
                    <a:ext uri="{FF2B5EF4-FFF2-40B4-BE49-F238E27FC236}">
                      <a16:creationId xmlns:a14="http://schemas.microsoft.com/office/drawing/2010/main" xmlns="" xmlns:a16="http://schemas.microsoft.com/office/drawing/2014/main" id="{2F3AB0FA-0DB2-4B37-ABD7-115065E8B834}"/>
                    </a:ext>
                  </a:extLst>
                </p:cNvPr>
                <p:cNvSpPr>
                  <a:spLocks noRot="1" noChangeAspect="1" noMove="1" noResize="1" noEditPoints="1" noAdjustHandles="1" noChangeArrowheads="1" noChangeShapeType="1" noTextEdit="1"/>
                </p:cNvSpPr>
                <p:nvPr/>
              </p:nvSpPr>
              <p:spPr>
                <a:xfrm>
                  <a:off x="8756528" y="4474118"/>
                  <a:ext cx="645754" cy="369332"/>
                </a:xfrm>
                <a:prstGeom prst="rect">
                  <a:avLst/>
                </a:prstGeom>
                <a:blipFill>
                  <a:blip r:embed="rId6" cstate="print"/>
                  <a:stretch>
                    <a:fillRect/>
                  </a:stretch>
                </a:blipFill>
              </p:spPr>
              <p:txBody>
                <a:bodyPr/>
                <a:lstStyle/>
                <a:p>
                  <a:r>
                    <a:rPr lang="zh-CN" altLang="en-US">
                      <a:noFill/>
                    </a:rPr>
                    <a:t> </a:t>
                  </a:r>
                </a:p>
              </p:txBody>
            </p:sp>
          </mc:Fallback>
        </mc:AlternateContent>
        <p:sp>
          <p:nvSpPr>
            <p:cNvPr id="38" name="椭圆 37">
              <a:extLst>
                <a:ext uri="{FF2B5EF4-FFF2-40B4-BE49-F238E27FC236}">
                  <a16:creationId xmlns="" xmlns:a16="http://schemas.microsoft.com/office/drawing/2014/main" id="{3F9CB8A1-9B26-4258-BEA9-1859ED2E1B1D}"/>
                </a:ext>
              </a:extLst>
            </p:cNvPr>
            <p:cNvSpPr/>
            <p:nvPr/>
          </p:nvSpPr>
          <p:spPr>
            <a:xfrm>
              <a:off x="8310032" y="4737099"/>
              <a:ext cx="76196" cy="762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 xmlns:a16="http://schemas.microsoft.com/office/drawing/2014/main" id="{7C6395DD-D11D-469A-A36A-300F8A924351}"/>
              </a:ext>
            </a:extLst>
          </p:cNvPr>
          <p:cNvGrpSpPr/>
          <p:nvPr/>
        </p:nvGrpSpPr>
        <p:grpSpPr>
          <a:xfrm>
            <a:off x="4505185" y="1828800"/>
            <a:ext cx="1730000" cy="1582794"/>
            <a:chOff x="7769058" y="4164156"/>
            <a:chExt cx="1730000" cy="1582794"/>
          </a:xfrm>
        </p:grpSpPr>
        <p:grpSp>
          <p:nvGrpSpPr>
            <p:cNvPr id="40" name="组合 9">
              <a:extLst>
                <a:ext uri="{FF2B5EF4-FFF2-40B4-BE49-F238E27FC236}">
                  <a16:creationId xmlns="" xmlns:a16="http://schemas.microsoft.com/office/drawing/2014/main" id="{379675EA-CA3E-4426-B34C-16BD77C38303}"/>
                </a:ext>
              </a:extLst>
            </p:cNvPr>
            <p:cNvGrpSpPr/>
            <p:nvPr/>
          </p:nvGrpSpPr>
          <p:grpSpPr>
            <a:xfrm>
              <a:off x="7769058" y="4164156"/>
              <a:ext cx="1730000" cy="1582794"/>
              <a:chOff x="8504420" y="2025769"/>
              <a:chExt cx="1730000" cy="1582794"/>
            </a:xfrm>
          </p:grpSpPr>
          <p:grpSp>
            <p:nvGrpSpPr>
              <p:cNvPr id="72" name="组合 71">
                <a:extLst>
                  <a:ext uri="{FF2B5EF4-FFF2-40B4-BE49-F238E27FC236}">
                    <a16:creationId xmlns="" xmlns:a16="http://schemas.microsoft.com/office/drawing/2014/main" id="{FCFC5298-AE63-491E-B041-BCF37EB95D66}"/>
                  </a:ext>
                </a:extLst>
              </p:cNvPr>
              <p:cNvGrpSpPr/>
              <p:nvPr/>
            </p:nvGrpSpPr>
            <p:grpSpPr>
              <a:xfrm>
                <a:off x="9097222" y="2025769"/>
                <a:ext cx="1137198" cy="1582794"/>
                <a:chOff x="7389466" y="4158895"/>
                <a:chExt cx="1137198" cy="1582794"/>
              </a:xfrm>
            </p:grpSpPr>
            <p:sp>
              <p:nvSpPr>
                <p:cNvPr id="76" name="矩形: 圆角 48">
                  <a:extLst>
                    <a:ext uri="{FF2B5EF4-FFF2-40B4-BE49-F238E27FC236}">
                      <a16:creationId xmlns="" xmlns:a16="http://schemas.microsoft.com/office/drawing/2014/main" id="{8F102926-3B08-4DB1-BB4C-7151CC3CC682}"/>
                    </a:ext>
                  </a:extLst>
                </p:cNvPr>
                <p:cNvSpPr/>
                <p:nvPr/>
              </p:nvSpPr>
              <p:spPr>
                <a:xfrm>
                  <a:off x="7389466" y="4158895"/>
                  <a:ext cx="1137198" cy="1582794"/>
                </a:xfrm>
                <a:prstGeom prst="roundRect">
                  <a:avLst/>
                </a:prstGeom>
                <a:solidFill>
                  <a:srgbClr val="B2B4B8"/>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 xmlns:a16="http://schemas.microsoft.com/office/drawing/2014/main" id="{7932E24C-34B4-4E01-9759-4CA576869749}"/>
                    </a:ext>
                  </a:extLst>
                </p:cNvPr>
                <p:cNvSpPr/>
                <p:nvPr/>
              </p:nvSpPr>
              <p:spPr>
                <a:xfrm>
                  <a:off x="7401983" y="4868810"/>
                  <a:ext cx="1114096" cy="170976"/>
                </a:xfrm>
                <a:prstGeom prst="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grpSp>
          <p:sp>
            <p:nvSpPr>
              <p:cNvPr id="73" name="文本框 45">
                <a:extLst>
                  <a:ext uri="{FF2B5EF4-FFF2-40B4-BE49-F238E27FC236}">
                    <a16:creationId xmlns="" xmlns:a16="http://schemas.microsoft.com/office/drawing/2014/main" id="{289F8462-D6A0-4B95-9438-AF963B699927}"/>
                  </a:ext>
                </a:extLst>
              </p:cNvPr>
              <p:cNvSpPr txBox="1"/>
              <p:nvPr/>
            </p:nvSpPr>
            <p:spPr>
              <a:xfrm>
                <a:off x="8627448" y="2230849"/>
                <a:ext cx="46679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SC</a:t>
                </a:r>
                <a:endParaRPr lang="zh-CN" altLang="en-US" dirty="0">
                  <a:latin typeface="Times New Roman" panose="02020603050405020304" pitchFamily="18" charset="0"/>
                  <a:cs typeface="Times New Roman" panose="02020603050405020304" pitchFamily="18" charset="0"/>
                </a:endParaRPr>
              </a:p>
            </p:txBody>
          </p:sp>
          <p:sp>
            <p:nvSpPr>
              <p:cNvPr id="74" name="文本框 46">
                <a:extLst>
                  <a:ext uri="{FF2B5EF4-FFF2-40B4-BE49-F238E27FC236}">
                    <a16:creationId xmlns="" xmlns:a16="http://schemas.microsoft.com/office/drawing/2014/main" id="{E4D88BF1-E6DC-4713-BAC5-D9B4D53DDE12}"/>
                  </a:ext>
                </a:extLst>
              </p:cNvPr>
              <p:cNvSpPr txBox="1"/>
              <p:nvPr/>
            </p:nvSpPr>
            <p:spPr>
              <a:xfrm>
                <a:off x="8597816" y="3047877"/>
                <a:ext cx="46679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SC</a:t>
                </a:r>
                <a:endParaRPr lang="zh-CN" altLang="en-US" dirty="0">
                  <a:latin typeface="Times New Roman" panose="02020603050405020304" pitchFamily="18" charset="0"/>
                  <a:cs typeface="Times New Roman" panose="02020603050405020304" pitchFamily="18" charset="0"/>
                </a:endParaRPr>
              </a:p>
            </p:txBody>
          </p:sp>
          <p:sp>
            <p:nvSpPr>
              <p:cNvPr id="75" name="文本框 47">
                <a:extLst>
                  <a:ext uri="{FF2B5EF4-FFF2-40B4-BE49-F238E27FC236}">
                    <a16:creationId xmlns="" xmlns:a16="http://schemas.microsoft.com/office/drawing/2014/main" id="{8787E768-011E-4B38-B9F0-FA52F70B73CF}"/>
                  </a:ext>
                </a:extLst>
              </p:cNvPr>
              <p:cNvSpPr txBox="1"/>
              <p:nvPr/>
            </p:nvSpPr>
            <p:spPr>
              <a:xfrm>
                <a:off x="8504420" y="2609123"/>
                <a:ext cx="660758"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~1nm</a:t>
                </a:r>
                <a:endParaRPr lang="zh-CN" altLang="en-US" sz="1600" baseline="-25000" dirty="0">
                  <a:latin typeface="Times New Roman" panose="02020603050405020304" pitchFamily="18" charset="0"/>
                  <a:cs typeface="Times New Roman" panose="02020603050405020304" pitchFamily="18" charset="0"/>
                </a:endParaRPr>
              </a:p>
            </p:txBody>
          </p:sp>
        </p:grpSp>
        <p:grpSp>
          <p:nvGrpSpPr>
            <p:cNvPr id="41" name="组合 10">
              <a:extLst>
                <a:ext uri="{FF2B5EF4-FFF2-40B4-BE49-F238E27FC236}">
                  <a16:creationId xmlns="" xmlns:a16="http://schemas.microsoft.com/office/drawing/2014/main" id="{2795A890-10EF-4D15-A595-3FF5142F9CF0}"/>
                </a:ext>
              </a:extLst>
            </p:cNvPr>
            <p:cNvGrpSpPr/>
            <p:nvPr/>
          </p:nvGrpSpPr>
          <p:grpSpPr>
            <a:xfrm>
              <a:off x="8469664" y="4392812"/>
              <a:ext cx="338241" cy="199450"/>
              <a:chOff x="8247591" y="3570311"/>
              <a:chExt cx="338241" cy="199450"/>
            </a:xfrm>
          </p:grpSpPr>
          <p:sp>
            <p:nvSpPr>
              <p:cNvPr id="67" name="椭圆 66">
                <a:extLst>
                  <a:ext uri="{FF2B5EF4-FFF2-40B4-BE49-F238E27FC236}">
                    <a16:creationId xmlns="" xmlns:a16="http://schemas.microsoft.com/office/drawing/2014/main" id="{4F222218-DECA-4982-84E6-CC3A572F0656}"/>
                  </a:ext>
                </a:extLst>
              </p:cNvPr>
              <p:cNvSpPr/>
              <p:nvPr/>
            </p:nvSpPr>
            <p:spPr>
              <a:xfrm>
                <a:off x="8247591" y="3570311"/>
                <a:ext cx="338241" cy="199450"/>
              </a:xfrm>
              <a:prstGeom prst="ellipse">
                <a:avLst/>
              </a:prstGeom>
              <a:solidFill>
                <a:srgbClr val="B0B2B4"/>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68" name="椭圆 67">
                <a:extLst>
                  <a:ext uri="{FF2B5EF4-FFF2-40B4-BE49-F238E27FC236}">
                    <a16:creationId xmlns="" xmlns:a16="http://schemas.microsoft.com/office/drawing/2014/main" id="{4BFD2B69-07E6-41D9-B3D0-1F287AA170C7}"/>
                  </a:ext>
                </a:extLst>
              </p:cNvPr>
              <p:cNvSpPr/>
              <p:nvPr/>
            </p:nvSpPr>
            <p:spPr>
              <a:xfrm>
                <a:off x="8305254" y="3614743"/>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 xmlns:a16="http://schemas.microsoft.com/office/drawing/2014/main" id="{5D74E41F-8FF0-4DDF-964C-9845D59F6CCB}"/>
                  </a:ext>
                </a:extLst>
              </p:cNvPr>
              <p:cNvSpPr/>
              <p:nvPr/>
            </p:nvSpPr>
            <p:spPr>
              <a:xfrm>
                <a:off x="8423771" y="3614475"/>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0" name="直接箭头连接符 69">
                <a:extLst>
                  <a:ext uri="{FF2B5EF4-FFF2-40B4-BE49-F238E27FC236}">
                    <a16:creationId xmlns="" xmlns:a16="http://schemas.microsoft.com/office/drawing/2014/main" id="{E2453511-802D-458A-A73D-C20E86FF6A44}"/>
                  </a:ext>
                </a:extLst>
              </p:cNvPr>
              <p:cNvCxnSpPr>
                <a:cxnSpLocks/>
                <a:endCxn id="68" idx="0"/>
              </p:cNvCxnSpPr>
              <p:nvPr/>
            </p:nvCxnSpPr>
            <p:spPr>
              <a:xfrm flipV="1">
                <a:off x="8359893" y="3614743"/>
                <a:ext cx="131" cy="116658"/>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 xmlns:a16="http://schemas.microsoft.com/office/drawing/2014/main" id="{4C3662D8-22E6-48F9-AF6D-B962C44AEA65}"/>
                  </a:ext>
                </a:extLst>
              </p:cNvPr>
              <p:cNvCxnSpPr>
                <a:cxnSpLocks/>
                <a:endCxn id="69" idx="4"/>
              </p:cNvCxnSpPr>
              <p:nvPr/>
            </p:nvCxnSpPr>
            <p:spPr>
              <a:xfrm flipH="1">
                <a:off x="8478541" y="3596411"/>
                <a:ext cx="2742" cy="126010"/>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42" name="组合 11">
              <a:extLst>
                <a:ext uri="{FF2B5EF4-FFF2-40B4-BE49-F238E27FC236}">
                  <a16:creationId xmlns="" xmlns:a16="http://schemas.microsoft.com/office/drawing/2014/main" id="{E3832B67-79A8-4523-A2DB-9787FBEA2208}"/>
                </a:ext>
              </a:extLst>
            </p:cNvPr>
            <p:cNvGrpSpPr/>
            <p:nvPr/>
          </p:nvGrpSpPr>
          <p:grpSpPr>
            <a:xfrm>
              <a:off x="8951619" y="4586985"/>
              <a:ext cx="338241" cy="199450"/>
              <a:chOff x="8247591" y="3570311"/>
              <a:chExt cx="338241" cy="199450"/>
            </a:xfrm>
          </p:grpSpPr>
          <p:sp>
            <p:nvSpPr>
              <p:cNvPr id="62" name="椭圆 61">
                <a:extLst>
                  <a:ext uri="{FF2B5EF4-FFF2-40B4-BE49-F238E27FC236}">
                    <a16:creationId xmlns="" xmlns:a16="http://schemas.microsoft.com/office/drawing/2014/main" id="{4E0A105D-8DFA-4CD2-8071-FA051645F461}"/>
                  </a:ext>
                </a:extLst>
              </p:cNvPr>
              <p:cNvSpPr/>
              <p:nvPr/>
            </p:nvSpPr>
            <p:spPr>
              <a:xfrm>
                <a:off x="8247591" y="3570311"/>
                <a:ext cx="338241" cy="199450"/>
              </a:xfrm>
              <a:prstGeom prst="ellipse">
                <a:avLst/>
              </a:prstGeom>
              <a:solidFill>
                <a:srgbClr val="B0B2B4"/>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63" name="椭圆 62">
                <a:extLst>
                  <a:ext uri="{FF2B5EF4-FFF2-40B4-BE49-F238E27FC236}">
                    <a16:creationId xmlns="" xmlns:a16="http://schemas.microsoft.com/office/drawing/2014/main" id="{67C63369-BB10-4BC8-8368-44A187484C02}"/>
                  </a:ext>
                </a:extLst>
              </p:cNvPr>
              <p:cNvSpPr/>
              <p:nvPr/>
            </p:nvSpPr>
            <p:spPr>
              <a:xfrm>
                <a:off x="8305254" y="3614743"/>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 xmlns:a16="http://schemas.microsoft.com/office/drawing/2014/main" id="{A613606A-1766-4438-816C-D48C7DD29310}"/>
                  </a:ext>
                </a:extLst>
              </p:cNvPr>
              <p:cNvSpPr/>
              <p:nvPr/>
            </p:nvSpPr>
            <p:spPr>
              <a:xfrm>
                <a:off x="8423771" y="3614475"/>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箭头连接符 64">
                <a:extLst>
                  <a:ext uri="{FF2B5EF4-FFF2-40B4-BE49-F238E27FC236}">
                    <a16:creationId xmlns="" xmlns:a16="http://schemas.microsoft.com/office/drawing/2014/main" id="{4459C8FE-DAD4-4E37-AE9E-B790B49E477D}"/>
                  </a:ext>
                </a:extLst>
              </p:cNvPr>
              <p:cNvCxnSpPr>
                <a:cxnSpLocks/>
                <a:endCxn id="63" idx="0"/>
              </p:cNvCxnSpPr>
              <p:nvPr/>
            </p:nvCxnSpPr>
            <p:spPr>
              <a:xfrm flipV="1">
                <a:off x="8359893" y="3614743"/>
                <a:ext cx="131" cy="116658"/>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 xmlns:a16="http://schemas.microsoft.com/office/drawing/2014/main" id="{10EBD2B8-5917-499C-BFA3-8FA90D2EBC91}"/>
                  </a:ext>
                </a:extLst>
              </p:cNvPr>
              <p:cNvCxnSpPr>
                <a:cxnSpLocks/>
                <a:endCxn id="64" idx="4"/>
              </p:cNvCxnSpPr>
              <p:nvPr/>
            </p:nvCxnSpPr>
            <p:spPr>
              <a:xfrm flipH="1">
                <a:off x="8478541" y="3596411"/>
                <a:ext cx="2742" cy="126010"/>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43" name="组合 12">
              <a:extLst>
                <a:ext uri="{FF2B5EF4-FFF2-40B4-BE49-F238E27FC236}">
                  <a16:creationId xmlns="" xmlns:a16="http://schemas.microsoft.com/office/drawing/2014/main" id="{321B6FC0-0843-4CC2-851D-BA9FE482FB85}"/>
                </a:ext>
              </a:extLst>
            </p:cNvPr>
            <p:cNvGrpSpPr/>
            <p:nvPr/>
          </p:nvGrpSpPr>
          <p:grpSpPr>
            <a:xfrm>
              <a:off x="8463922" y="5246937"/>
              <a:ext cx="338241" cy="199450"/>
              <a:chOff x="8247591" y="3570311"/>
              <a:chExt cx="338241" cy="199450"/>
            </a:xfrm>
          </p:grpSpPr>
          <p:sp>
            <p:nvSpPr>
              <p:cNvPr id="57" name="椭圆 56">
                <a:extLst>
                  <a:ext uri="{FF2B5EF4-FFF2-40B4-BE49-F238E27FC236}">
                    <a16:creationId xmlns="" xmlns:a16="http://schemas.microsoft.com/office/drawing/2014/main" id="{C3DC7BE0-2CA0-477A-BD38-7FE31BF885A2}"/>
                  </a:ext>
                </a:extLst>
              </p:cNvPr>
              <p:cNvSpPr/>
              <p:nvPr/>
            </p:nvSpPr>
            <p:spPr>
              <a:xfrm>
                <a:off x="8247591" y="3570311"/>
                <a:ext cx="338241" cy="199450"/>
              </a:xfrm>
              <a:prstGeom prst="ellipse">
                <a:avLst/>
              </a:prstGeom>
              <a:solidFill>
                <a:srgbClr val="B0B2B4"/>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 xmlns:a16="http://schemas.microsoft.com/office/drawing/2014/main" id="{096EDDC3-B2D9-4386-81FF-F9251D5AD7AD}"/>
                  </a:ext>
                </a:extLst>
              </p:cNvPr>
              <p:cNvSpPr/>
              <p:nvPr/>
            </p:nvSpPr>
            <p:spPr>
              <a:xfrm>
                <a:off x="8305254" y="3614743"/>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 xmlns:a16="http://schemas.microsoft.com/office/drawing/2014/main" id="{5931BBC7-EBC9-48A2-BEAD-28BCFF29304B}"/>
                  </a:ext>
                </a:extLst>
              </p:cNvPr>
              <p:cNvSpPr/>
              <p:nvPr/>
            </p:nvSpPr>
            <p:spPr>
              <a:xfrm>
                <a:off x="8423771" y="3614475"/>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0" name="直接箭头连接符 59">
                <a:extLst>
                  <a:ext uri="{FF2B5EF4-FFF2-40B4-BE49-F238E27FC236}">
                    <a16:creationId xmlns="" xmlns:a16="http://schemas.microsoft.com/office/drawing/2014/main" id="{FD362DF7-03BF-499D-9C86-2FEC45683257}"/>
                  </a:ext>
                </a:extLst>
              </p:cNvPr>
              <p:cNvCxnSpPr>
                <a:cxnSpLocks/>
                <a:endCxn id="58" idx="0"/>
              </p:cNvCxnSpPr>
              <p:nvPr/>
            </p:nvCxnSpPr>
            <p:spPr>
              <a:xfrm flipV="1">
                <a:off x="8359893" y="3614743"/>
                <a:ext cx="131" cy="116658"/>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 xmlns:a16="http://schemas.microsoft.com/office/drawing/2014/main" id="{C72FE7C9-BA71-43A7-95C7-3FF249CFC744}"/>
                  </a:ext>
                </a:extLst>
              </p:cNvPr>
              <p:cNvCxnSpPr>
                <a:cxnSpLocks/>
                <a:endCxn id="59" idx="4"/>
              </p:cNvCxnSpPr>
              <p:nvPr/>
            </p:nvCxnSpPr>
            <p:spPr>
              <a:xfrm flipH="1">
                <a:off x="8478541" y="3596411"/>
                <a:ext cx="2742" cy="126010"/>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44" name="组合 13">
              <a:extLst>
                <a:ext uri="{FF2B5EF4-FFF2-40B4-BE49-F238E27FC236}">
                  <a16:creationId xmlns="" xmlns:a16="http://schemas.microsoft.com/office/drawing/2014/main" id="{D34EE988-AA18-4155-B57B-F5060F0B2BCF}"/>
                </a:ext>
              </a:extLst>
            </p:cNvPr>
            <p:cNvGrpSpPr/>
            <p:nvPr/>
          </p:nvGrpSpPr>
          <p:grpSpPr>
            <a:xfrm>
              <a:off x="8945549" y="5097522"/>
              <a:ext cx="338241" cy="199450"/>
              <a:chOff x="8247591" y="3570311"/>
              <a:chExt cx="338241" cy="199450"/>
            </a:xfrm>
          </p:grpSpPr>
          <p:sp>
            <p:nvSpPr>
              <p:cNvPr id="52" name="椭圆 51">
                <a:extLst>
                  <a:ext uri="{FF2B5EF4-FFF2-40B4-BE49-F238E27FC236}">
                    <a16:creationId xmlns="" xmlns:a16="http://schemas.microsoft.com/office/drawing/2014/main" id="{4E05FF5B-8EAC-4C8C-9C90-8A2BB9D58925}"/>
                  </a:ext>
                </a:extLst>
              </p:cNvPr>
              <p:cNvSpPr/>
              <p:nvPr/>
            </p:nvSpPr>
            <p:spPr>
              <a:xfrm>
                <a:off x="8247591" y="3570311"/>
                <a:ext cx="338241" cy="199450"/>
              </a:xfrm>
              <a:prstGeom prst="ellipse">
                <a:avLst/>
              </a:prstGeom>
              <a:solidFill>
                <a:srgbClr val="B0B2B4"/>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53" name="椭圆 52">
                <a:extLst>
                  <a:ext uri="{FF2B5EF4-FFF2-40B4-BE49-F238E27FC236}">
                    <a16:creationId xmlns="" xmlns:a16="http://schemas.microsoft.com/office/drawing/2014/main" id="{FF6DE1BD-7868-4E0A-9D31-0641C2FD326F}"/>
                  </a:ext>
                </a:extLst>
              </p:cNvPr>
              <p:cNvSpPr/>
              <p:nvPr/>
            </p:nvSpPr>
            <p:spPr>
              <a:xfrm>
                <a:off x="8305254" y="3614743"/>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 xmlns:a16="http://schemas.microsoft.com/office/drawing/2014/main" id="{EAE93BC7-095A-40BA-A882-2E8507E37F55}"/>
                  </a:ext>
                </a:extLst>
              </p:cNvPr>
              <p:cNvSpPr/>
              <p:nvPr/>
            </p:nvSpPr>
            <p:spPr>
              <a:xfrm>
                <a:off x="8423771" y="3614475"/>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5" name="直接箭头连接符 54">
                <a:extLst>
                  <a:ext uri="{FF2B5EF4-FFF2-40B4-BE49-F238E27FC236}">
                    <a16:creationId xmlns="" xmlns:a16="http://schemas.microsoft.com/office/drawing/2014/main" id="{9F1D1C96-72DC-465A-A997-3F45841F7D5A}"/>
                  </a:ext>
                </a:extLst>
              </p:cNvPr>
              <p:cNvCxnSpPr>
                <a:cxnSpLocks/>
                <a:endCxn id="53" idx="0"/>
              </p:cNvCxnSpPr>
              <p:nvPr/>
            </p:nvCxnSpPr>
            <p:spPr>
              <a:xfrm flipV="1">
                <a:off x="8359893" y="3614743"/>
                <a:ext cx="131" cy="116658"/>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 xmlns:a16="http://schemas.microsoft.com/office/drawing/2014/main" id="{A5D8B967-B1AA-49B9-BF65-2D8EC2531152}"/>
                  </a:ext>
                </a:extLst>
              </p:cNvPr>
              <p:cNvCxnSpPr>
                <a:cxnSpLocks/>
                <a:endCxn id="54" idx="4"/>
              </p:cNvCxnSpPr>
              <p:nvPr/>
            </p:nvCxnSpPr>
            <p:spPr>
              <a:xfrm flipH="1">
                <a:off x="8478541" y="3596411"/>
                <a:ext cx="2742" cy="126010"/>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grpSp>
        <p:grpSp>
          <p:nvGrpSpPr>
            <p:cNvPr id="45" name="组合 14">
              <a:extLst>
                <a:ext uri="{FF2B5EF4-FFF2-40B4-BE49-F238E27FC236}">
                  <a16:creationId xmlns="" xmlns:a16="http://schemas.microsoft.com/office/drawing/2014/main" id="{40A06102-8866-40C8-BAC6-78553B5F7D63}"/>
                </a:ext>
              </a:extLst>
            </p:cNvPr>
            <p:cNvGrpSpPr/>
            <p:nvPr/>
          </p:nvGrpSpPr>
          <p:grpSpPr>
            <a:xfrm>
              <a:off x="8862329" y="5417897"/>
              <a:ext cx="338241" cy="199450"/>
              <a:chOff x="8247591" y="3570311"/>
              <a:chExt cx="338241" cy="199450"/>
            </a:xfrm>
          </p:grpSpPr>
          <p:sp>
            <p:nvSpPr>
              <p:cNvPr id="47" name="椭圆 46">
                <a:extLst>
                  <a:ext uri="{FF2B5EF4-FFF2-40B4-BE49-F238E27FC236}">
                    <a16:creationId xmlns="" xmlns:a16="http://schemas.microsoft.com/office/drawing/2014/main" id="{2BDD8C54-307B-4969-BA26-53505BA91C77}"/>
                  </a:ext>
                </a:extLst>
              </p:cNvPr>
              <p:cNvSpPr/>
              <p:nvPr/>
            </p:nvSpPr>
            <p:spPr>
              <a:xfrm>
                <a:off x="8247591" y="3570311"/>
                <a:ext cx="338241" cy="199450"/>
              </a:xfrm>
              <a:prstGeom prst="ellipse">
                <a:avLst/>
              </a:prstGeom>
              <a:solidFill>
                <a:srgbClr val="B0B2B4"/>
              </a:solidFill>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 xmlns:a16="http://schemas.microsoft.com/office/drawing/2014/main" id="{CAB7A492-DDEB-4458-AC68-84567241D024}"/>
                  </a:ext>
                </a:extLst>
              </p:cNvPr>
              <p:cNvSpPr/>
              <p:nvPr/>
            </p:nvSpPr>
            <p:spPr>
              <a:xfrm>
                <a:off x="8305254" y="3614743"/>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 xmlns:a16="http://schemas.microsoft.com/office/drawing/2014/main" id="{317CCA1C-2C56-481B-BA85-60CA2DFEFDCF}"/>
                  </a:ext>
                </a:extLst>
              </p:cNvPr>
              <p:cNvSpPr/>
              <p:nvPr/>
            </p:nvSpPr>
            <p:spPr>
              <a:xfrm>
                <a:off x="8423771" y="3614475"/>
                <a:ext cx="109539" cy="107946"/>
              </a:xfrm>
              <a:prstGeom prst="ellipse">
                <a:avLst/>
              </a:prstGeom>
              <a:solidFill>
                <a:srgbClr val="BDD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0" name="直接箭头连接符 49">
                <a:extLst>
                  <a:ext uri="{FF2B5EF4-FFF2-40B4-BE49-F238E27FC236}">
                    <a16:creationId xmlns="" xmlns:a16="http://schemas.microsoft.com/office/drawing/2014/main" id="{25B530B6-289A-4CB3-A234-50D246C26143}"/>
                  </a:ext>
                </a:extLst>
              </p:cNvPr>
              <p:cNvCxnSpPr>
                <a:cxnSpLocks/>
                <a:endCxn id="48" idx="0"/>
              </p:cNvCxnSpPr>
              <p:nvPr/>
            </p:nvCxnSpPr>
            <p:spPr>
              <a:xfrm flipV="1">
                <a:off x="8359893" y="3614743"/>
                <a:ext cx="131" cy="116658"/>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 xmlns:a16="http://schemas.microsoft.com/office/drawing/2014/main" id="{F451E7BC-268A-4497-B85C-027715A4271E}"/>
                  </a:ext>
                </a:extLst>
              </p:cNvPr>
              <p:cNvCxnSpPr>
                <a:cxnSpLocks/>
                <a:endCxn id="49" idx="4"/>
              </p:cNvCxnSpPr>
              <p:nvPr/>
            </p:nvCxnSpPr>
            <p:spPr>
              <a:xfrm flipH="1">
                <a:off x="8478541" y="3596411"/>
                <a:ext cx="2742" cy="126010"/>
              </a:xfrm>
              <a:prstGeom prst="straightConnector1">
                <a:avLst/>
              </a:prstGeom>
              <a:ln w="9525" cap="sq">
                <a:solidFill>
                  <a:srgbClr val="6AC4A0"/>
                </a:solidFill>
                <a:bevel/>
                <a:headEnd type="triangle" w="sm" len="sm"/>
                <a:tailEnd type="none" w="lg" len="sm"/>
              </a:ln>
            </p:spPr>
            <p:style>
              <a:lnRef idx="1">
                <a:schemeClr val="accent1"/>
              </a:lnRef>
              <a:fillRef idx="0">
                <a:schemeClr val="accent1"/>
              </a:fillRef>
              <a:effectRef idx="0">
                <a:schemeClr val="accent1"/>
              </a:effectRef>
              <a:fontRef idx="minor">
                <a:schemeClr val="tx1"/>
              </a:fontRef>
            </p:style>
          </p:cxnSp>
        </p:grpSp>
        <p:cxnSp>
          <p:nvCxnSpPr>
            <p:cNvPr id="46" name="直接箭头连接符 45">
              <a:extLst>
                <a:ext uri="{FF2B5EF4-FFF2-40B4-BE49-F238E27FC236}">
                  <a16:creationId xmlns="" xmlns:a16="http://schemas.microsoft.com/office/drawing/2014/main" id="{73E482B7-38B5-471D-9690-A039CD9F7F81}"/>
                </a:ext>
              </a:extLst>
            </p:cNvPr>
            <p:cNvCxnSpPr>
              <a:stCxn id="52" idx="0"/>
              <a:endCxn id="62" idx="4"/>
            </p:cNvCxnSpPr>
            <p:nvPr/>
          </p:nvCxnSpPr>
          <p:spPr>
            <a:xfrm flipV="1">
              <a:off x="9114670" y="4786435"/>
              <a:ext cx="6070" cy="31108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pic>
        <p:nvPicPr>
          <p:cNvPr id="78" name="图片 77">
            <a:extLst>
              <a:ext uri="{FF2B5EF4-FFF2-40B4-BE49-F238E27FC236}">
                <a16:creationId xmlns="" xmlns:a16="http://schemas.microsoft.com/office/drawing/2014/main" id="{D4DC8235-E00F-45A5-88BE-C10B61A1BE38}"/>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4886185" y="3810000"/>
            <a:ext cx="3810000" cy="2820122"/>
          </a:xfrm>
          <a:prstGeom prst="rect">
            <a:avLst/>
          </a:prstGeom>
        </p:spPr>
      </p:pic>
      <p:pic>
        <p:nvPicPr>
          <p:cNvPr id="79" name="图片 78">
            <a:extLst>
              <a:ext uri="{FF2B5EF4-FFF2-40B4-BE49-F238E27FC236}">
                <a16:creationId xmlns="" xmlns:a16="http://schemas.microsoft.com/office/drawing/2014/main" id="{D6BCEC32-AABD-4289-9DBE-9D16780FE4FF}"/>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6562585" y="1752600"/>
            <a:ext cx="2352815" cy="1689749"/>
          </a:xfrm>
          <a:prstGeom prst="rect">
            <a:avLst/>
          </a:prstGeom>
        </p:spPr>
      </p:pic>
      <p:cxnSp>
        <p:nvCxnSpPr>
          <p:cNvPr id="80" name="直接连接符 79">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1" name="TextBox 5">
            <a:extLst>
              <a:ext uri="{FF2B5EF4-FFF2-40B4-BE49-F238E27FC236}">
                <a16:creationId xmlns="" xmlns:a16="http://schemas.microsoft.com/office/drawing/2014/main" id="{FA086800-C5CB-4170-88E7-9E97C0DAC329}"/>
              </a:ext>
            </a:extLst>
          </p:cNvPr>
          <p:cNvSpPr txBox="1"/>
          <p:nvPr/>
        </p:nvSpPr>
        <p:spPr>
          <a:xfrm>
            <a:off x="76200" y="101025"/>
            <a:ext cx="3296095"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Josephson Junction</a:t>
            </a:r>
          </a:p>
        </p:txBody>
      </p:sp>
      <p:pic>
        <p:nvPicPr>
          <p:cNvPr id="82" name="Picture 2" descr="http://www.sustc.edu.cn/upload/images/pangcq/logo/%E6%A0%A1%E5%BE%BD.png"/>
          <p:cNvPicPr>
            <a:picLocks noChangeAspect="1" noChangeArrowheads="1"/>
          </p:cNvPicPr>
          <p:nvPr/>
        </p:nvPicPr>
        <p:blipFill>
          <a:blip r:embed="rId9" cstate="print"/>
          <a:srcRect/>
          <a:stretch>
            <a:fillRect/>
          </a:stretch>
        </p:blipFill>
        <p:spPr bwMode="auto">
          <a:xfrm>
            <a:off x="7467600" y="12711"/>
            <a:ext cx="1180148" cy="848678"/>
          </a:xfrm>
          <a:prstGeom prst="rect">
            <a:avLst/>
          </a:prstGeom>
          <a:noFill/>
        </p:spPr>
      </p:pic>
      <p:pic>
        <p:nvPicPr>
          <p:cNvPr id="83" name="图片 82" descr="icon.png"/>
          <p:cNvPicPr>
            <a:picLocks/>
          </p:cNvPicPr>
          <p:nvPr/>
        </p:nvPicPr>
        <p:blipFill>
          <a:blip r:embed="rId10"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6921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04800" y="990600"/>
            <a:ext cx="85344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超导约瑟夫森结满足下述关系式：</a:t>
            </a:r>
            <a:endParaRPr lang="en-US" sz="1600" dirty="0">
              <a:latin typeface="华文楷体" pitchFamily="2" charset="-122"/>
              <a:ea typeface="华文楷体" pitchFamily="2" charset="-122"/>
            </a:endParaRPr>
          </a:p>
        </p:txBody>
      </p:sp>
      <p:sp>
        <p:nvSpPr>
          <p:cNvPr id="24" name="TextBox 23"/>
          <p:cNvSpPr txBox="1"/>
          <p:nvPr/>
        </p:nvSpPr>
        <p:spPr>
          <a:xfrm>
            <a:off x="4191000" y="6267450"/>
            <a:ext cx="436461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其中</a:t>
            </a:r>
            <a:r>
              <a:rPr lang="en-US" altLang="zh-CN" sz="1600" dirty="0">
                <a:latin typeface="Symbol" pitchFamily="18" charset="2"/>
                <a:ea typeface="华文楷体" pitchFamily="2" charset="-122"/>
              </a:rPr>
              <a:t>F</a:t>
            </a:r>
            <a:r>
              <a:rPr lang="en-US" altLang="zh-CN" sz="1600" baseline="-25000" dirty="0">
                <a:latin typeface="华文楷体" pitchFamily="2" charset="-122"/>
                <a:ea typeface="华文楷体" pitchFamily="2" charset="-122"/>
              </a:rPr>
              <a:t>0</a:t>
            </a:r>
            <a:r>
              <a:rPr lang="en-US" altLang="zh-CN" sz="1600" dirty="0">
                <a:latin typeface="华文楷体" pitchFamily="2" charset="-122"/>
                <a:ea typeface="华文楷体" pitchFamily="2" charset="-122"/>
              </a:rPr>
              <a:t>=h/2e=2.07</a:t>
            </a:r>
            <a:r>
              <a:rPr lang="zh-CN" altLang="en-US" sz="1600" dirty="0">
                <a:latin typeface="华文楷体" pitchFamily="2" charset="-122"/>
                <a:ea typeface="华文楷体" pitchFamily="2" charset="-122"/>
              </a:rPr>
              <a:t> </a:t>
            </a:r>
            <a:r>
              <a:rPr lang="en-US" altLang="zh-CN" sz="1600" dirty="0">
                <a:latin typeface="华文楷体" pitchFamily="2" charset="-122"/>
                <a:ea typeface="华文楷体" pitchFamily="2" charset="-122"/>
              </a:rPr>
              <a:t>x</a:t>
            </a:r>
            <a:r>
              <a:rPr lang="zh-CN" altLang="en-US" sz="1600" dirty="0">
                <a:latin typeface="华文楷体" pitchFamily="2" charset="-122"/>
                <a:ea typeface="华文楷体" pitchFamily="2" charset="-122"/>
              </a:rPr>
              <a:t> </a:t>
            </a:r>
            <a:r>
              <a:rPr lang="en-US" altLang="zh-CN" sz="1600" dirty="0">
                <a:latin typeface="华文楷体" pitchFamily="2" charset="-122"/>
                <a:ea typeface="华文楷体" pitchFamily="2" charset="-122"/>
              </a:rPr>
              <a:t>10</a:t>
            </a:r>
            <a:r>
              <a:rPr lang="en-US" altLang="zh-CN" sz="1600" baseline="30000" dirty="0">
                <a:latin typeface="华文楷体" pitchFamily="2" charset="-122"/>
                <a:ea typeface="华文楷体" pitchFamily="2" charset="-122"/>
              </a:rPr>
              <a:t>-15</a:t>
            </a:r>
            <a:r>
              <a:rPr lang="zh-CN" altLang="en-US" sz="1600" dirty="0">
                <a:latin typeface="华文楷体" pitchFamily="2" charset="-122"/>
                <a:ea typeface="华文楷体" pitchFamily="2" charset="-122"/>
              </a:rPr>
              <a:t> </a:t>
            </a:r>
            <a:r>
              <a:rPr lang="en-US" altLang="zh-CN" sz="1600" dirty="0" err="1">
                <a:latin typeface="华文楷体" pitchFamily="2" charset="-122"/>
                <a:ea typeface="华文楷体" pitchFamily="2" charset="-122"/>
              </a:rPr>
              <a:t>Wb</a:t>
            </a:r>
            <a:r>
              <a:rPr lang="zh-CN" altLang="en-US" sz="1600" dirty="0">
                <a:latin typeface="华文楷体" pitchFamily="2" charset="-122"/>
                <a:ea typeface="华文楷体" pitchFamily="2" charset="-122"/>
              </a:rPr>
              <a:t>是磁通量子。</a:t>
            </a:r>
            <a:endParaRPr lang="en-US" sz="1600" dirty="0">
              <a:latin typeface="华文楷体" pitchFamily="2" charset="-122"/>
              <a:ea typeface="华文楷体" pitchFamily="2" charset="-122"/>
            </a:endParaRPr>
          </a:p>
        </p:txBody>
      </p:sp>
      <p:sp>
        <p:nvSpPr>
          <p:cNvPr id="28" name="TextBox 27"/>
          <p:cNvSpPr txBox="1"/>
          <p:nvPr/>
        </p:nvSpPr>
        <p:spPr>
          <a:xfrm>
            <a:off x="304800" y="4368225"/>
            <a:ext cx="3200400" cy="584775"/>
          </a:xfrm>
          <a:prstGeom prst="rect">
            <a:avLst/>
          </a:prstGeom>
          <a:noFill/>
        </p:spPr>
        <p:txBody>
          <a:bodyPr wrap="square" rtlCol="0">
            <a:spAutoFit/>
          </a:bodyPr>
          <a:lstStyle/>
          <a:p>
            <a:r>
              <a:rPr lang="zh-CN" altLang="en-US" sz="1600" dirty="0">
                <a:latin typeface="华文楷体" pitchFamily="2" charset="-122"/>
                <a:ea typeface="华文楷体" pitchFamily="2" charset="-122"/>
              </a:rPr>
              <a:t>对于一个普通线性电感，当有电流流过时，它积累的磁场能量为：</a:t>
            </a:r>
            <a:endParaRPr lang="en-US" sz="1600" dirty="0">
              <a:latin typeface="华文楷体" pitchFamily="2" charset="-122"/>
              <a:ea typeface="华文楷体" pitchFamily="2" charset="-122"/>
            </a:endParaRPr>
          </a:p>
        </p:txBody>
      </p:sp>
      <p:sp>
        <p:nvSpPr>
          <p:cNvPr id="21" name="TextBox 20"/>
          <p:cNvSpPr txBox="1"/>
          <p:nvPr/>
        </p:nvSpPr>
        <p:spPr>
          <a:xfrm>
            <a:off x="3733800" y="1455524"/>
            <a:ext cx="4953000" cy="338554"/>
          </a:xfrm>
          <a:prstGeom prst="rect">
            <a:avLst/>
          </a:prstGeom>
          <a:noFill/>
        </p:spPr>
        <p:txBody>
          <a:bodyPr wrap="square" rtlCol="0">
            <a:spAutoFit/>
          </a:bodyPr>
          <a:lstStyle/>
          <a:p>
            <a:r>
              <a:rPr lang="en-US" altLang="zh-CN" sz="1600" dirty="0">
                <a:latin typeface="Symbol" pitchFamily="18" charset="2"/>
                <a:ea typeface="华文楷体" pitchFamily="2" charset="-122"/>
              </a:rPr>
              <a:t>f</a:t>
            </a:r>
            <a:r>
              <a:rPr lang="zh-CN" altLang="en-US" sz="1600" dirty="0">
                <a:latin typeface="华文楷体" pitchFamily="2" charset="-122"/>
                <a:ea typeface="华文楷体" pitchFamily="2" charset="-122"/>
              </a:rPr>
              <a:t>是约瑟夫森结两端的超导相位差，</a:t>
            </a:r>
            <a:r>
              <a:rPr lang="en-US" altLang="zh-CN" sz="1600" dirty="0">
                <a:latin typeface="华文楷体" pitchFamily="2" charset="-122"/>
                <a:ea typeface="华文楷体" pitchFamily="2" charset="-122"/>
              </a:rPr>
              <a:t>I</a:t>
            </a:r>
            <a:r>
              <a:rPr lang="en-US" altLang="zh-CN" sz="1600" baseline="-25000" dirty="0">
                <a:latin typeface="华文楷体" pitchFamily="2" charset="-122"/>
                <a:ea typeface="华文楷体" pitchFamily="2" charset="-122"/>
              </a:rPr>
              <a:t>C</a:t>
            </a:r>
            <a:r>
              <a:rPr lang="zh-CN" altLang="en-US" sz="1600" dirty="0">
                <a:latin typeface="华文楷体" pitchFamily="2" charset="-122"/>
                <a:ea typeface="华文楷体" pitchFamily="2" charset="-122"/>
              </a:rPr>
              <a:t>是结的临界电流。</a:t>
            </a:r>
            <a:endParaRPr lang="en-US" sz="1600" dirty="0">
              <a:latin typeface="华文楷体" pitchFamily="2" charset="-122"/>
              <a:ea typeface="华文楷体" pitchFamily="2" charset="-122"/>
            </a:endParaRPr>
          </a:p>
        </p:txBody>
      </p:sp>
      <p:pic>
        <p:nvPicPr>
          <p:cNvPr id="3076" name="Picture 4"/>
          <p:cNvPicPr>
            <a:picLocks noChangeAspect="1" noChangeArrowheads="1"/>
          </p:cNvPicPr>
          <p:nvPr/>
        </p:nvPicPr>
        <p:blipFill>
          <a:blip r:embed="rId4" cstate="print"/>
          <a:srcRect/>
          <a:stretch>
            <a:fillRect/>
          </a:stretch>
        </p:blipFill>
        <p:spPr bwMode="auto">
          <a:xfrm>
            <a:off x="593817" y="1371600"/>
            <a:ext cx="1214187" cy="533400"/>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2085975" y="1500852"/>
            <a:ext cx="1495425" cy="299085"/>
          </a:xfrm>
          <a:prstGeom prst="rect">
            <a:avLst/>
          </a:prstGeom>
          <a:noFill/>
          <a:ln w="9525">
            <a:noFill/>
            <a:miter lim="800000"/>
            <a:headEnd/>
            <a:tailEnd/>
          </a:ln>
        </p:spPr>
      </p:pic>
      <p:sp>
        <p:nvSpPr>
          <p:cNvPr id="25" name="TextBox 24"/>
          <p:cNvSpPr txBox="1"/>
          <p:nvPr/>
        </p:nvSpPr>
        <p:spPr>
          <a:xfrm>
            <a:off x="304800" y="2088272"/>
            <a:ext cx="51054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结合上面两个式子，我们得到：</a:t>
            </a:r>
            <a:endParaRPr lang="en-US" sz="1600" dirty="0">
              <a:latin typeface="华文楷体" pitchFamily="2" charset="-122"/>
              <a:ea typeface="华文楷体" pitchFamily="2" charset="-122"/>
            </a:endParaRPr>
          </a:p>
        </p:txBody>
      </p:sp>
      <p:graphicFrame>
        <p:nvGraphicFramePr>
          <p:cNvPr id="3079" name="Object 7"/>
          <p:cNvGraphicFramePr>
            <a:graphicFrameLocks noChangeAspect="1"/>
          </p:cNvGraphicFramePr>
          <p:nvPr/>
        </p:nvGraphicFramePr>
        <p:xfrm>
          <a:off x="3241675" y="1989498"/>
          <a:ext cx="2625725" cy="623887"/>
        </p:xfrm>
        <a:graphic>
          <a:graphicData uri="http://schemas.openxmlformats.org/presentationml/2006/ole">
            <p:oleObj spid="_x0000_s112667" name="公式" r:id="rId6" imgW="43281600" imgH="10363200" progId="Equation.3">
              <p:embed/>
            </p:oleObj>
          </a:graphicData>
        </a:graphic>
      </p:graphicFrame>
      <p:sp>
        <p:nvSpPr>
          <p:cNvPr id="26" name="TextBox 25"/>
          <p:cNvSpPr txBox="1"/>
          <p:nvPr/>
        </p:nvSpPr>
        <p:spPr>
          <a:xfrm>
            <a:off x="304800" y="3149025"/>
            <a:ext cx="8763000" cy="584775"/>
          </a:xfrm>
          <a:prstGeom prst="rect">
            <a:avLst/>
          </a:prstGeom>
          <a:noFill/>
        </p:spPr>
        <p:txBody>
          <a:bodyPr wrap="square" rtlCol="0">
            <a:spAutoFit/>
          </a:bodyPr>
          <a:lstStyle/>
          <a:p>
            <a:r>
              <a:rPr lang="zh-CN" altLang="en-US" sz="1600" b="1" dirty="0">
                <a:solidFill>
                  <a:srgbClr val="FF0000"/>
                </a:solidFill>
                <a:latin typeface="华文楷体" pitchFamily="2" charset="-122"/>
                <a:ea typeface="华文楷体" pitchFamily="2" charset="-122"/>
              </a:rPr>
              <a:t>所以，约瑟夫森结可以看成一个非线性电感</a:t>
            </a:r>
            <a:r>
              <a:rPr lang="en-US" altLang="zh-CN" sz="1600" b="1" dirty="0">
                <a:solidFill>
                  <a:srgbClr val="FF0000"/>
                </a:solidFill>
                <a:latin typeface="华文楷体" pitchFamily="2" charset="-122"/>
                <a:ea typeface="华文楷体" pitchFamily="2" charset="-122"/>
              </a:rPr>
              <a:t>L(</a:t>
            </a:r>
            <a:r>
              <a:rPr lang="en-US" altLang="zh-CN" sz="1600" b="1" dirty="0">
                <a:solidFill>
                  <a:srgbClr val="FF0000"/>
                </a:solidFill>
                <a:latin typeface="Symbol" pitchFamily="18" charset="2"/>
                <a:ea typeface="华文楷体" pitchFamily="2" charset="-122"/>
              </a:rPr>
              <a:t>f</a:t>
            </a:r>
            <a:r>
              <a:rPr lang="en-US" altLang="zh-CN" sz="1600" b="1" dirty="0">
                <a:solidFill>
                  <a:srgbClr val="FF0000"/>
                </a:solidFill>
                <a:latin typeface="华文楷体" pitchFamily="2" charset="-122"/>
                <a:ea typeface="华文楷体" pitchFamily="2" charset="-122"/>
              </a:rPr>
              <a:t>)</a:t>
            </a:r>
            <a:r>
              <a:rPr lang="zh-CN" altLang="en-US" sz="1600" b="1" dirty="0">
                <a:solidFill>
                  <a:srgbClr val="FF0000"/>
                </a:solidFill>
                <a:latin typeface="华文楷体" pitchFamily="2" charset="-122"/>
                <a:ea typeface="华文楷体" pitchFamily="2" charset="-122"/>
              </a:rPr>
              <a:t>。但另一方面，约瑟夫森结的结构决定了它又是一个电容，所以总体来说，它可以视为一个电容并联了一个非线性电感。</a:t>
            </a:r>
            <a:endParaRPr lang="en-US" altLang="zh-CN" sz="1600" b="1" dirty="0">
              <a:solidFill>
                <a:srgbClr val="FF0000"/>
              </a:solidFill>
              <a:latin typeface="华文楷体" pitchFamily="2" charset="-122"/>
              <a:ea typeface="华文楷体" pitchFamily="2" charset="-122"/>
            </a:endParaRPr>
          </a:p>
        </p:txBody>
      </p:sp>
      <p:graphicFrame>
        <p:nvGraphicFramePr>
          <p:cNvPr id="3080" name="Object 8"/>
          <p:cNvGraphicFramePr>
            <a:graphicFrameLocks noChangeAspect="1"/>
          </p:cNvGraphicFramePr>
          <p:nvPr/>
        </p:nvGraphicFramePr>
        <p:xfrm>
          <a:off x="6019800" y="1981200"/>
          <a:ext cx="1700212" cy="623888"/>
        </p:xfrm>
        <a:graphic>
          <a:graphicData uri="http://schemas.openxmlformats.org/presentationml/2006/ole">
            <p:oleObj spid="_x0000_s112668" name="公式" r:id="rId7" imgW="28041600" imgH="10363200" progId="Equation.3">
              <p:embed/>
            </p:oleObj>
          </a:graphicData>
        </a:graphic>
      </p:graphicFrame>
      <p:graphicFrame>
        <p:nvGraphicFramePr>
          <p:cNvPr id="3082" name="Object 10"/>
          <p:cNvGraphicFramePr>
            <a:graphicFrameLocks noChangeAspect="1"/>
          </p:cNvGraphicFramePr>
          <p:nvPr/>
        </p:nvGraphicFramePr>
        <p:xfrm>
          <a:off x="3505200" y="4343400"/>
          <a:ext cx="3605213" cy="568325"/>
        </p:xfrm>
        <a:graphic>
          <a:graphicData uri="http://schemas.openxmlformats.org/presentationml/2006/ole">
            <p:oleObj spid="_x0000_s112669" name="公式" r:id="rId8" imgW="59436000" imgH="9448800" progId="Equation.3">
              <p:embed/>
            </p:oleObj>
          </a:graphicData>
        </a:graphic>
      </p:graphicFrame>
      <p:sp>
        <p:nvSpPr>
          <p:cNvPr id="30" name="TextBox 29"/>
          <p:cNvSpPr txBox="1"/>
          <p:nvPr/>
        </p:nvSpPr>
        <p:spPr>
          <a:xfrm>
            <a:off x="304800" y="5054025"/>
            <a:ext cx="3352800" cy="584775"/>
          </a:xfrm>
          <a:prstGeom prst="rect">
            <a:avLst/>
          </a:prstGeom>
          <a:noFill/>
        </p:spPr>
        <p:txBody>
          <a:bodyPr wrap="square" rtlCol="0">
            <a:spAutoFit/>
          </a:bodyPr>
          <a:lstStyle/>
          <a:p>
            <a:r>
              <a:rPr lang="zh-CN" altLang="en-US" sz="1600" dirty="0">
                <a:latin typeface="华文楷体" pitchFamily="2" charset="-122"/>
                <a:ea typeface="华文楷体" pitchFamily="2" charset="-122"/>
              </a:rPr>
              <a:t>但对于约瑟夫森结这样一个非线性电感，</a:t>
            </a:r>
            <a:r>
              <a:rPr lang="en-US" altLang="zh-CN" sz="1600" dirty="0">
                <a:latin typeface="华文楷体" pitchFamily="2" charset="-122"/>
                <a:ea typeface="华文楷体" pitchFamily="2" charset="-122"/>
              </a:rPr>
              <a:t>L</a:t>
            </a:r>
            <a:r>
              <a:rPr lang="zh-CN" altLang="en-US" sz="1600" dirty="0">
                <a:latin typeface="华文楷体" pitchFamily="2" charset="-122"/>
                <a:ea typeface="华文楷体" pitchFamily="2" charset="-122"/>
              </a:rPr>
              <a:t>不是常数，所以结果不一样：</a:t>
            </a:r>
            <a:endParaRPr lang="en-US" sz="1600" dirty="0">
              <a:latin typeface="华文楷体" pitchFamily="2" charset="-122"/>
              <a:ea typeface="华文楷体" pitchFamily="2" charset="-122"/>
            </a:endParaRPr>
          </a:p>
        </p:txBody>
      </p:sp>
      <p:graphicFrame>
        <p:nvGraphicFramePr>
          <p:cNvPr id="3083" name="Object 11"/>
          <p:cNvGraphicFramePr>
            <a:graphicFrameLocks noChangeAspect="1"/>
          </p:cNvGraphicFramePr>
          <p:nvPr/>
        </p:nvGraphicFramePr>
        <p:xfrm>
          <a:off x="3733800" y="5056464"/>
          <a:ext cx="5334000" cy="569636"/>
        </p:xfrm>
        <a:graphic>
          <a:graphicData uri="http://schemas.openxmlformats.org/presentationml/2006/ole">
            <p:oleObj spid="_x0000_s112670" name="公式" r:id="rId9" imgW="96316800" imgH="10363200" progId="Equation.3">
              <p:embed/>
            </p:oleObj>
          </a:graphicData>
        </a:graphic>
      </p:graphicFrame>
      <p:sp>
        <p:nvSpPr>
          <p:cNvPr id="32" name="TextBox 31"/>
          <p:cNvSpPr txBox="1"/>
          <p:nvPr/>
        </p:nvSpPr>
        <p:spPr>
          <a:xfrm>
            <a:off x="304800" y="5757446"/>
            <a:ext cx="58674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这里定义了一个重要的关于约瑟夫森结的参数，约瑟夫森能量：</a:t>
            </a:r>
            <a:endParaRPr lang="en-US" sz="1600" dirty="0">
              <a:latin typeface="华文楷体" pitchFamily="2" charset="-122"/>
              <a:ea typeface="华文楷体" pitchFamily="2" charset="-122"/>
            </a:endParaRPr>
          </a:p>
        </p:txBody>
      </p:sp>
      <p:pic>
        <p:nvPicPr>
          <p:cNvPr id="3084" name="Picture 12"/>
          <p:cNvPicPr>
            <a:picLocks noChangeAspect="1" noChangeArrowheads="1"/>
          </p:cNvPicPr>
          <p:nvPr/>
        </p:nvPicPr>
        <p:blipFill>
          <a:blip r:embed="rId10" cstate="print"/>
          <a:srcRect/>
          <a:stretch>
            <a:fillRect/>
          </a:stretch>
        </p:blipFill>
        <p:spPr bwMode="auto">
          <a:xfrm>
            <a:off x="6096000" y="5715000"/>
            <a:ext cx="1647825" cy="400050"/>
          </a:xfrm>
          <a:prstGeom prst="rect">
            <a:avLst/>
          </a:prstGeom>
          <a:noFill/>
          <a:ln w="9525">
            <a:noFill/>
            <a:miter lim="800000"/>
            <a:headEnd/>
            <a:tailEnd/>
          </a:ln>
        </p:spPr>
      </p:pic>
      <p:cxnSp>
        <p:nvCxnSpPr>
          <p:cNvPr id="23" name="直接连接符 22">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27" name="TextBox 5">
            <a:extLst>
              <a:ext uri="{FF2B5EF4-FFF2-40B4-BE49-F238E27FC236}">
                <a16:creationId xmlns="" xmlns:a16="http://schemas.microsoft.com/office/drawing/2014/main" id="{FA086800-C5CB-4170-88E7-9E97C0DAC329}"/>
              </a:ext>
            </a:extLst>
          </p:cNvPr>
          <p:cNvSpPr txBox="1"/>
          <p:nvPr/>
        </p:nvSpPr>
        <p:spPr>
          <a:xfrm>
            <a:off x="76200" y="101025"/>
            <a:ext cx="3296095"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Josephson Junction</a:t>
            </a:r>
          </a:p>
        </p:txBody>
      </p:sp>
      <p:pic>
        <p:nvPicPr>
          <p:cNvPr id="29" name="Picture 2" descr="http://www.sustc.edu.cn/upload/images/pangcq/logo/%E6%A0%A1%E5%BE%BD.png"/>
          <p:cNvPicPr>
            <a:picLocks noChangeAspect="1" noChangeArrowheads="1"/>
          </p:cNvPicPr>
          <p:nvPr/>
        </p:nvPicPr>
        <p:blipFill>
          <a:blip r:embed="rId11" cstate="print"/>
          <a:srcRect/>
          <a:stretch>
            <a:fillRect/>
          </a:stretch>
        </p:blipFill>
        <p:spPr bwMode="auto">
          <a:xfrm>
            <a:off x="7467600" y="12711"/>
            <a:ext cx="1180148" cy="848678"/>
          </a:xfrm>
          <a:prstGeom prst="rect">
            <a:avLst/>
          </a:prstGeom>
          <a:noFill/>
        </p:spPr>
      </p:pic>
      <p:pic>
        <p:nvPicPr>
          <p:cNvPr id="31" name="图片 30" descr="icon.png"/>
          <p:cNvPicPr>
            <a:picLocks/>
          </p:cNvPicPr>
          <p:nvPr/>
        </p:nvPicPr>
        <p:blipFill>
          <a:blip r:embed="rId12"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6921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25" grpId="0"/>
      <p:bldP spid="26" grpId="0"/>
      <p:bldP spid="30"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p:cNvPicPr>
            <a:picLocks noChangeAspect="1" noChangeArrowheads="1"/>
          </p:cNvPicPr>
          <p:nvPr/>
        </p:nvPicPr>
        <p:blipFill>
          <a:blip r:embed="rId3" cstate="print"/>
          <a:srcRect/>
          <a:stretch>
            <a:fillRect/>
          </a:stretch>
        </p:blipFill>
        <p:spPr bwMode="auto">
          <a:xfrm>
            <a:off x="4495800" y="960228"/>
            <a:ext cx="2057400" cy="563772"/>
          </a:xfrm>
          <a:prstGeom prst="rect">
            <a:avLst/>
          </a:prstGeom>
          <a:noFill/>
          <a:ln w="9525">
            <a:noFill/>
            <a:miter lim="800000"/>
            <a:headEnd/>
            <a:tailEnd/>
          </a:ln>
        </p:spPr>
      </p:pic>
      <p:sp>
        <p:nvSpPr>
          <p:cNvPr id="27" name="TextBox 26"/>
          <p:cNvSpPr txBox="1"/>
          <p:nvPr/>
        </p:nvSpPr>
        <p:spPr>
          <a:xfrm>
            <a:off x="304800" y="1689911"/>
            <a:ext cx="36576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通常把上述哈密顿量写成这种形式：</a:t>
            </a:r>
            <a:endParaRPr lang="en-US" sz="1600" dirty="0">
              <a:latin typeface="华文楷体" pitchFamily="2" charset="-122"/>
              <a:ea typeface="华文楷体" pitchFamily="2" charset="-122"/>
            </a:endParaRPr>
          </a:p>
        </p:txBody>
      </p:sp>
      <p:pic>
        <p:nvPicPr>
          <p:cNvPr id="4104" name="Picture 8"/>
          <p:cNvPicPr>
            <a:picLocks noChangeAspect="1" noChangeArrowheads="1"/>
          </p:cNvPicPr>
          <p:nvPr/>
        </p:nvPicPr>
        <p:blipFill>
          <a:blip r:embed="rId4" cstate="print"/>
          <a:srcRect/>
          <a:stretch>
            <a:fillRect/>
          </a:stretch>
        </p:blipFill>
        <p:spPr bwMode="auto">
          <a:xfrm>
            <a:off x="3581400" y="1676400"/>
            <a:ext cx="2057400" cy="329184"/>
          </a:xfrm>
          <a:prstGeom prst="rect">
            <a:avLst/>
          </a:prstGeom>
          <a:noFill/>
          <a:ln w="9525">
            <a:noFill/>
            <a:miter lim="800000"/>
            <a:headEnd/>
            <a:tailEnd/>
          </a:ln>
        </p:spPr>
      </p:pic>
      <p:pic>
        <p:nvPicPr>
          <p:cNvPr id="4105" name="Picture 9"/>
          <p:cNvPicPr>
            <a:picLocks noChangeAspect="1" noChangeArrowheads="1"/>
          </p:cNvPicPr>
          <p:nvPr/>
        </p:nvPicPr>
        <p:blipFill>
          <a:blip r:embed="rId5" cstate="print"/>
          <a:srcRect/>
          <a:stretch>
            <a:fillRect/>
          </a:stretch>
        </p:blipFill>
        <p:spPr bwMode="auto">
          <a:xfrm>
            <a:off x="5867401" y="1723665"/>
            <a:ext cx="914400" cy="267629"/>
          </a:xfrm>
          <a:prstGeom prst="rect">
            <a:avLst/>
          </a:prstGeom>
          <a:noFill/>
          <a:ln w="9525">
            <a:noFill/>
            <a:miter lim="800000"/>
            <a:headEnd/>
            <a:tailEnd/>
          </a:ln>
        </p:spPr>
      </p:pic>
      <p:pic>
        <p:nvPicPr>
          <p:cNvPr id="4106" name="Picture 10"/>
          <p:cNvPicPr>
            <a:picLocks noChangeAspect="1" noChangeArrowheads="1"/>
          </p:cNvPicPr>
          <p:nvPr/>
        </p:nvPicPr>
        <p:blipFill>
          <a:blip r:embed="rId6" cstate="print"/>
          <a:srcRect/>
          <a:stretch>
            <a:fillRect/>
          </a:stretch>
        </p:blipFill>
        <p:spPr bwMode="auto">
          <a:xfrm>
            <a:off x="6950592" y="1706304"/>
            <a:ext cx="1070517" cy="304800"/>
          </a:xfrm>
          <a:prstGeom prst="rect">
            <a:avLst/>
          </a:prstGeom>
          <a:noFill/>
          <a:ln w="9525">
            <a:noFill/>
            <a:miter lim="800000"/>
            <a:headEnd/>
            <a:tailEnd/>
          </a:ln>
        </p:spPr>
      </p:pic>
      <p:sp>
        <p:nvSpPr>
          <p:cNvPr id="29" name="TextBox 28"/>
          <p:cNvSpPr txBox="1"/>
          <p:nvPr/>
        </p:nvSpPr>
        <p:spPr>
          <a:xfrm>
            <a:off x="333735" y="2037158"/>
            <a:ext cx="8686800" cy="338554"/>
          </a:xfrm>
          <a:prstGeom prst="rect">
            <a:avLst/>
          </a:prstGeom>
          <a:noFill/>
        </p:spPr>
        <p:txBody>
          <a:bodyPr wrap="square" rtlCol="0">
            <a:spAutoFit/>
          </a:bodyPr>
          <a:lstStyle/>
          <a:p>
            <a:r>
              <a:rPr lang="en-US" altLang="zh-CN" sz="1600" dirty="0">
                <a:latin typeface="华文楷体" pitchFamily="2" charset="-122"/>
                <a:ea typeface="华文楷体" pitchFamily="2" charset="-122"/>
              </a:rPr>
              <a:t>n</a:t>
            </a:r>
            <a:r>
              <a:rPr lang="zh-CN" altLang="en-US" sz="1600" dirty="0">
                <a:latin typeface="华文楷体" pitchFamily="2" charset="-122"/>
                <a:ea typeface="华文楷体" pitchFamily="2" charset="-122"/>
              </a:rPr>
              <a:t>代表了库伯对数目，</a:t>
            </a:r>
            <a:r>
              <a:rPr lang="en-US" altLang="zh-CN" sz="1600" dirty="0">
                <a:latin typeface="华文楷体" pitchFamily="2" charset="-122"/>
                <a:ea typeface="华文楷体" pitchFamily="2" charset="-122"/>
              </a:rPr>
              <a:t>E</a:t>
            </a:r>
            <a:r>
              <a:rPr lang="en-US" altLang="zh-CN" sz="1600" baseline="-25000" dirty="0">
                <a:latin typeface="华文楷体" pitchFamily="2" charset="-122"/>
                <a:ea typeface="华文楷体" pitchFamily="2" charset="-122"/>
              </a:rPr>
              <a:t>C</a:t>
            </a:r>
            <a:r>
              <a:rPr lang="zh-CN" altLang="en-US" sz="1600" dirty="0">
                <a:latin typeface="华文楷体" pitchFamily="2" charset="-122"/>
                <a:ea typeface="华文楷体" pitchFamily="2" charset="-122"/>
              </a:rPr>
              <a:t>表征了特征充电能量（</a:t>
            </a:r>
            <a:r>
              <a:rPr lang="en-US" altLang="zh-CN" sz="1600" dirty="0">
                <a:latin typeface="华文楷体" pitchFamily="2" charset="-122"/>
                <a:ea typeface="华文楷体" pitchFamily="2" charset="-122"/>
              </a:rPr>
              <a:t>4E</a:t>
            </a:r>
            <a:r>
              <a:rPr lang="en-US" altLang="zh-CN" sz="1600" baseline="-25000" dirty="0">
                <a:latin typeface="华文楷体" pitchFamily="2" charset="-122"/>
                <a:ea typeface="华文楷体" pitchFamily="2" charset="-122"/>
              </a:rPr>
              <a:t>C</a:t>
            </a:r>
            <a:r>
              <a:rPr lang="zh-CN" altLang="en-US" sz="1600" dirty="0">
                <a:latin typeface="华文楷体" pitchFamily="2" charset="-122"/>
                <a:ea typeface="华文楷体" pitchFamily="2" charset="-122"/>
              </a:rPr>
              <a:t>是在</a:t>
            </a:r>
            <a:r>
              <a:rPr lang="en-US" altLang="zh-CN" sz="1600" dirty="0">
                <a:latin typeface="华文楷体" pitchFamily="2" charset="-122"/>
                <a:ea typeface="华文楷体" pitchFamily="2" charset="-122"/>
              </a:rPr>
              <a:t>C</a:t>
            </a:r>
            <a:r>
              <a:rPr lang="zh-CN" altLang="en-US" sz="1600" dirty="0">
                <a:latin typeface="华文楷体" pitchFamily="2" charset="-122"/>
                <a:ea typeface="华文楷体" pitchFamily="2" charset="-122"/>
              </a:rPr>
              <a:t>上充入一对库伯对所要的能量）。</a:t>
            </a:r>
            <a:endParaRPr lang="en-US" sz="1600" dirty="0">
              <a:latin typeface="华文楷体" pitchFamily="2" charset="-122"/>
              <a:ea typeface="华文楷体" pitchFamily="2" charset="-122"/>
            </a:endParaRPr>
          </a:p>
        </p:txBody>
      </p:sp>
      <p:sp>
        <p:nvSpPr>
          <p:cNvPr id="31" name="TextBox 30"/>
          <p:cNvSpPr txBox="1"/>
          <p:nvPr/>
        </p:nvSpPr>
        <p:spPr>
          <a:xfrm>
            <a:off x="304800" y="1098489"/>
            <a:ext cx="5486400" cy="338554"/>
          </a:xfrm>
          <a:prstGeom prst="rect">
            <a:avLst/>
          </a:prstGeom>
          <a:noFill/>
        </p:spPr>
        <p:txBody>
          <a:bodyPr wrap="square" rtlCol="0">
            <a:spAutoFit/>
          </a:bodyPr>
          <a:lstStyle/>
          <a:p>
            <a:pPr algn="just"/>
            <a:r>
              <a:rPr lang="zh-CN" altLang="en-US" sz="1600" dirty="0">
                <a:latin typeface="华文楷体" pitchFamily="2" charset="-122"/>
                <a:ea typeface="华文楷体" pitchFamily="2" charset="-122"/>
              </a:rPr>
              <a:t>所以，一个约瑟夫森结的哈密顿量可以写成：</a:t>
            </a:r>
            <a:endParaRPr lang="en-US" sz="1600" dirty="0">
              <a:latin typeface="华文楷体" pitchFamily="2" charset="-122"/>
              <a:ea typeface="华文楷体" pitchFamily="2" charset="-122"/>
            </a:endParaRPr>
          </a:p>
        </p:txBody>
      </p:sp>
      <p:grpSp>
        <p:nvGrpSpPr>
          <p:cNvPr id="35" name="组合 34"/>
          <p:cNvGrpSpPr>
            <a:grpSpLocks noChangeAspect="1"/>
          </p:cNvGrpSpPr>
          <p:nvPr/>
        </p:nvGrpSpPr>
        <p:grpSpPr>
          <a:xfrm>
            <a:off x="381000" y="2533111"/>
            <a:ext cx="4648200" cy="4172489"/>
            <a:chOff x="5368312" y="1012268"/>
            <a:chExt cx="4912885" cy="4410086"/>
          </a:xfrm>
        </p:grpSpPr>
        <p:pic>
          <p:nvPicPr>
            <p:cNvPr id="36" name="图片 35">
              <a:extLst>
                <a:ext uri="{FF2B5EF4-FFF2-40B4-BE49-F238E27FC236}">
                  <a16:creationId xmlns="" xmlns:a16="http://schemas.microsoft.com/office/drawing/2014/main" id="{8B42B878-6FC6-4440-8A76-307CEA526570}"/>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5368312" y="1012268"/>
              <a:ext cx="4912885" cy="4410086"/>
            </a:xfrm>
            <a:prstGeom prst="rect">
              <a:avLst/>
            </a:prstGeom>
          </p:spPr>
        </p:pic>
        <mc:AlternateContent xmlns:mc="http://schemas.openxmlformats.org/markup-compatibility/2006">
          <mc:Choice xmlns="" xmlns:a14="http://schemas.microsoft.com/office/drawing/2010/main" Requires="a14">
            <p:sp>
              <p:nvSpPr>
                <p:cNvPr id="13" name="文本框 12">
                  <a:extLst>
                    <a:ext uri="{FF2B5EF4-FFF2-40B4-BE49-F238E27FC236}">
                      <a16:creationId xmlns:a16="http://schemas.microsoft.com/office/drawing/2014/main" id="{42EA665F-3B50-4271-B36F-A31B2BE15ECB}"/>
                    </a:ext>
                  </a:extLst>
                </p:cNvPr>
                <p:cNvSpPr txBox="1"/>
                <p:nvPr/>
              </p:nvSpPr>
              <p:spPr>
                <a:xfrm>
                  <a:off x="6338913" y="3522874"/>
                  <a:ext cx="992388" cy="26353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𝐸</m:t>
                            </m:r>
                          </m:e>
                          <m:sub>
                            <m:r>
                              <a:rPr lang="en-US" altLang="zh-CN" sz="1600" i="1">
                                <a:latin typeface="Cambria Math" panose="02040503050406030204" pitchFamily="18" charset="0"/>
                              </a:rPr>
                              <m:t>𝐽</m:t>
                            </m:r>
                          </m:sub>
                        </m:sSub>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i="1">
                                <a:latin typeface="Cambria Math" panose="02040503050406030204" pitchFamily="18" charset="0"/>
                              </a:rPr>
                              <m:t>𝐸</m:t>
                            </m:r>
                          </m:e>
                          <m:sub>
                            <m:r>
                              <a:rPr lang="en-US" altLang="zh-CN" sz="1600" i="1">
                                <a:latin typeface="Cambria Math" panose="02040503050406030204" pitchFamily="18" charset="0"/>
                              </a:rPr>
                              <m:t>𝑐</m:t>
                            </m:r>
                          </m:sub>
                        </m:sSub>
                        <m:r>
                          <a:rPr lang="en-US" altLang="zh-CN" sz="1600" b="0" i="1" smtClean="0">
                            <a:latin typeface="Cambria Math" panose="02040503050406030204" pitchFamily="18" charset="0"/>
                          </a:rPr>
                          <m:t>=10</m:t>
                        </m:r>
                      </m:oMath>
                    </m:oMathPara>
                  </a14:m>
                  <a:endParaRPr lang="zh-CN" altLang="en-US" sz="1600" dirty="0"/>
                </a:p>
              </p:txBody>
            </p:sp>
          </mc:Choice>
          <mc:Fallback>
            <p:sp>
              <p:nvSpPr>
                <p:cNvPr id="37" name="文本框 12">
                  <a:extLst>
                    <a:ext uri="{FF2B5EF4-FFF2-40B4-BE49-F238E27FC236}">
                      <a16:creationId xmlns:a14="http://schemas.microsoft.com/office/drawing/2010/main" xmlns="" xmlns:a16="http://schemas.microsoft.com/office/drawing/2014/main" id="{42EA665F-3B50-4271-B36F-A31B2BE15ECB}"/>
                    </a:ext>
                  </a:extLst>
                </p:cNvPr>
                <p:cNvSpPr txBox="1">
                  <a:spLocks noRot="1" noChangeAspect="1" noMove="1" noResize="1" noEditPoints="1" noAdjustHandles="1" noChangeArrowheads="1" noChangeShapeType="1" noTextEdit="1"/>
                </p:cNvSpPr>
                <p:nvPr/>
              </p:nvSpPr>
              <p:spPr>
                <a:xfrm>
                  <a:off x="6338913" y="3522874"/>
                  <a:ext cx="992388" cy="263534"/>
                </a:xfrm>
                <a:prstGeom prst="rect">
                  <a:avLst/>
                </a:prstGeom>
                <a:blipFill>
                  <a:blip r:embed="rId8" cstate="print"/>
                  <a:stretch>
                    <a:fillRect l="-4294" r="-2454" b="-25581"/>
                  </a:stretch>
                </a:blipFill>
              </p:spPr>
              <p:txBody>
                <a:bodyPr/>
                <a:lstStyle/>
                <a:p>
                  <a:r>
                    <a:rPr lang="zh-CN" altLang="en-US">
                      <a:noFill/>
                    </a:rPr>
                    <a:t> </a:t>
                  </a:r>
                </a:p>
              </p:txBody>
            </p:sp>
          </mc:Fallback>
        </mc:AlternateContent>
        <p:sp>
          <p:nvSpPr>
            <p:cNvPr id="38" name="矩形 37">
              <a:extLst>
                <a:ext uri="{FF2B5EF4-FFF2-40B4-BE49-F238E27FC236}">
                  <a16:creationId xmlns="" xmlns:a16="http://schemas.microsoft.com/office/drawing/2014/main" id="{F005A7D7-2C09-4F87-8123-31745CD9ABA6}"/>
                </a:ext>
              </a:extLst>
            </p:cNvPr>
            <p:cNvSpPr/>
            <p:nvPr/>
          </p:nvSpPr>
          <p:spPr>
            <a:xfrm>
              <a:off x="8205649" y="4177464"/>
              <a:ext cx="1671740" cy="307777"/>
            </a:xfrm>
            <a:prstGeom prst="rect">
              <a:avLst/>
            </a:prstGeom>
          </p:spPr>
          <p:txBody>
            <a:bodyPr wrap="none">
              <a:spAutoFit/>
            </a:bodyPr>
            <a:lstStyle/>
            <a:p>
              <a:r>
                <a:rPr lang="en-US" altLang="zh-CN" sz="1400" dirty="0">
                  <a:solidFill>
                    <a:srgbClr val="000000"/>
                  </a:solidFill>
                  <a:latin typeface="Arial" panose="020B0604020202020204" pitchFamily="34" charset="0"/>
                </a:rPr>
                <a:t>“</a:t>
              </a:r>
              <a:r>
                <a:rPr lang="en-US" altLang="zh-CN" sz="1400" dirty="0" err="1">
                  <a:solidFill>
                    <a:srgbClr val="000000"/>
                  </a:solidFill>
                  <a:latin typeface="Arial" panose="020B0604020202020204" pitchFamily="34" charset="0"/>
                </a:rPr>
                <a:t>Transmon</a:t>
              </a:r>
              <a:r>
                <a:rPr lang="en-US" altLang="zh-CN" sz="1400" dirty="0">
                  <a:solidFill>
                    <a:srgbClr val="000000"/>
                  </a:solidFill>
                  <a:latin typeface="Arial" panose="020B0604020202020204" pitchFamily="34" charset="0"/>
                </a:rPr>
                <a:t>’ regime</a:t>
              </a:r>
              <a:endParaRPr lang="zh-CN" altLang="en-US" sz="1400" dirty="0"/>
            </a:p>
          </p:txBody>
        </p:sp>
        <mc:AlternateContent xmlns:mc="http://schemas.openxmlformats.org/markup-compatibility/2006">
          <mc:Choice xmlns="" xmlns:a14="http://schemas.microsoft.com/office/drawing/2010/main" Requires="a14">
            <p:sp>
              <p:nvSpPr>
                <p:cNvPr id="14" name="文本框 13">
                  <a:extLst>
                    <a:ext uri="{FF2B5EF4-FFF2-40B4-BE49-F238E27FC236}">
                      <a16:creationId xmlns:a16="http://schemas.microsoft.com/office/drawing/2014/main" id="{8B09A175-A9C7-4BC4-895C-10D741C3E23A}"/>
                    </a:ext>
                  </a:extLst>
                </p:cNvPr>
                <p:cNvSpPr txBox="1"/>
                <p:nvPr/>
              </p:nvSpPr>
              <p:spPr>
                <a:xfrm>
                  <a:off x="8494078" y="3543065"/>
                  <a:ext cx="992388" cy="26353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𝐸</m:t>
                            </m:r>
                          </m:e>
                          <m:sub>
                            <m:r>
                              <a:rPr lang="en-US" altLang="zh-CN" sz="1600" i="1">
                                <a:latin typeface="Cambria Math" panose="02040503050406030204" pitchFamily="18" charset="0"/>
                              </a:rPr>
                              <m:t>𝐽</m:t>
                            </m:r>
                          </m:sub>
                        </m:sSub>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i="1">
                                <a:latin typeface="Cambria Math" panose="02040503050406030204" pitchFamily="18" charset="0"/>
                              </a:rPr>
                              <m:t>𝐸</m:t>
                            </m:r>
                          </m:e>
                          <m:sub>
                            <m:r>
                              <a:rPr lang="en-US" altLang="zh-CN" sz="1600" i="1">
                                <a:latin typeface="Cambria Math" panose="02040503050406030204" pitchFamily="18" charset="0"/>
                              </a:rPr>
                              <m:t>𝑐</m:t>
                            </m:r>
                          </m:sub>
                        </m:sSub>
                        <m:r>
                          <a:rPr lang="en-US" altLang="zh-CN" sz="1600" b="0" i="1" smtClean="0">
                            <a:latin typeface="Cambria Math" panose="02040503050406030204" pitchFamily="18" charset="0"/>
                          </a:rPr>
                          <m:t>=50</m:t>
                        </m:r>
                      </m:oMath>
                    </m:oMathPara>
                  </a14:m>
                  <a:endParaRPr lang="zh-CN" altLang="en-US" sz="1600" dirty="0"/>
                </a:p>
              </p:txBody>
            </p:sp>
          </mc:Choice>
          <mc:Fallback>
            <p:sp>
              <p:nvSpPr>
                <p:cNvPr id="39" name="文本框 13">
                  <a:extLst>
                    <a:ext uri="{FF2B5EF4-FFF2-40B4-BE49-F238E27FC236}">
                      <a16:creationId xmlns:a14="http://schemas.microsoft.com/office/drawing/2010/main" xmlns="" xmlns:a16="http://schemas.microsoft.com/office/drawing/2014/main" id="{8B09A175-A9C7-4BC4-895C-10D741C3E23A}"/>
                    </a:ext>
                  </a:extLst>
                </p:cNvPr>
                <p:cNvSpPr txBox="1">
                  <a:spLocks noRot="1" noChangeAspect="1" noMove="1" noResize="1" noEditPoints="1" noAdjustHandles="1" noChangeArrowheads="1" noChangeShapeType="1" noTextEdit="1"/>
                </p:cNvSpPr>
                <p:nvPr/>
              </p:nvSpPr>
              <p:spPr>
                <a:xfrm>
                  <a:off x="8494078" y="3543065"/>
                  <a:ext cx="992388" cy="263534"/>
                </a:xfrm>
                <a:prstGeom prst="rect">
                  <a:avLst/>
                </a:prstGeom>
                <a:blipFill>
                  <a:blip r:embed="rId9" cstate="print"/>
                  <a:stretch>
                    <a:fillRect l="-3681" r="-3067" b="-27907"/>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16" name="文本框 15">
                  <a:extLst>
                    <a:ext uri="{FF2B5EF4-FFF2-40B4-BE49-F238E27FC236}">
                      <a16:creationId xmlns:a16="http://schemas.microsoft.com/office/drawing/2014/main" id="{8FB2C3E5-C48D-4A7F-9B98-2E14466BA2F1}"/>
                    </a:ext>
                  </a:extLst>
                </p:cNvPr>
                <p:cNvSpPr txBox="1"/>
                <p:nvPr/>
              </p:nvSpPr>
              <p:spPr>
                <a:xfrm>
                  <a:off x="6347423" y="1549419"/>
                  <a:ext cx="878574" cy="26353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𝐸</m:t>
                            </m:r>
                          </m:e>
                          <m:sub>
                            <m:r>
                              <a:rPr lang="en-US" altLang="zh-CN" sz="1600" i="1">
                                <a:latin typeface="Cambria Math" panose="02040503050406030204" pitchFamily="18" charset="0"/>
                              </a:rPr>
                              <m:t>𝐽</m:t>
                            </m:r>
                          </m:sub>
                        </m:sSub>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i="1">
                                <a:latin typeface="Cambria Math" panose="02040503050406030204" pitchFamily="18" charset="0"/>
                              </a:rPr>
                              <m:t>𝐸</m:t>
                            </m:r>
                          </m:e>
                          <m:sub>
                            <m:r>
                              <a:rPr lang="en-US" altLang="zh-CN" sz="1600" i="1">
                                <a:latin typeface="Cambria Math" panose="02040503050406030204" pitchFamily="18" charset="0"/>
                              </a:rPr>
                              <m:t>𝑐</m:t>
                            </m:r>
                          </m:sub>
                        </m:sSub>
                        <m:r>
                          <a:rPr lang="en-US" altLang="zh-CN" sz="1600" b="0" i="1" smtClean="0">
                            <a:latin typeface="Cambria Math" panose="02040503050406030204" pitchFamily="18" charset="0"/>
                          </a:rPr>
                          <m:t>=1</m:t>
                        </m:r>
                      </m:oMath>
                    </m:oMathPara>
                  </a14:m>
                  <a:endParaRPr lang="zh-CN" altLang="en-US" sz="1600" dirty="0"/>
                </a:p>
              </p:txBody>
            </p:sp>
          </mc:Choice>
          <mc:Fallback>
            <p:sp>
              <p:nvSpPr>
                <p:cNvPr id="40" name="文本框 15">
                  <a:extLst>
                    <a:ext uri="{FF2B5EF4-FFF2-40B4-BE49-F238E27FC236}">
                      <a16:creationId xmlns:a14="http://schemas.microsoft.com/office/drawing/2010/main" xmlns="" xmlns:a16="http://schemas.microsoft.com/office/drawing/2014/main" id="{8FB2C3E5-C48D-4A7F-9B98-2E14466BA2F1}"/>
                    </a:ext>
                  </a:extLst>
                </p:cNvPr>
                <p:cNvSpPr txBox="1">
                  <a:spLocks noRot="1" noChangeAspect="1" noMove="1" noResize="1" noEditPoints="1" noAdjustHandles="1" noChangeArrowheads="1" noChangeShapeType="1" noTextEdit="1"/>
                </p:cNvSpPr>
                <p:nvPr/>
              </p:nvSpPr>
              <p:spPr>
                <a:xfrm>
                  <a:off x="6347423" y="1549419"/>
                  <a:ext cx="878574" cy="263534"/>
                </a:xfrm>
                <a:prstGeom prst="rect">
                  <a:avLst/>
                </a:prstGeom>
                <a:blipFill>
                  <a:blip r:embed="rId10" cstate="print"/>
                  <a:stretch>
                    <a:fillRect l="-4167" r="-4167" b="-27907"/>
                  </a:stretch>
                </a:blipFill>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17" name="文本框 16">
                  <a:extLst>
                    <a:ext uri="{FF2B5EF4-FFF2-40B4-BE49-F238E27FC236}">
                      <a16:creationId xmlns:a16="http://schemas.microsoft.com/office/drawing/2014/main" id="{3220EE78-AF2B-4FE0-B18B-BA312FC7E88C}"/>
                    </a:ext>
                  </a:extLst>
                </p:cNvPr>
                <p:cNvSpPr txBox="1"/>
                <p:nvPr/>
              </p:nvSpPr>
              <p:spPr>
                <a:xfrm>
                  <a:off x="8655857" y="1492885"/>
                  <a:ext cx="878574" cy="26353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𝐸</m:t>
                            </m:r>
                          </m:e>
                          <m:sub>
                            <m:r>
                              <a:rPr lang="en-US" altLang="zh-CN" sz="1600" i="1">
                                <a:latin typeface="Cambria Math" panose="02040503050406030204" pitchFamily="18" charset="0"/>
                              </a:rPr>
                              <m:t>𝐽</m:t>
                            </m:r>
                          </m:sub>
                        </m:sSub>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m:t>
                            </m:r>
                            <m:r>
                              <a:rPr lang="en-US" altLang="zh-CN" sz="1600" i="1">
                                <a:latin typeface="Cambria Math" panose="02040503050406030204" pitchFamily="18" charset="0"/>
                              </a:rPr>
                              <m:t>𝐸</m:t>
                            </m:r>
                          </m:e>
                          <m:sub>
                            <m:r>
                              <a:rPr lang="en-US" altLang="zh-CN" sz="1600" i="1">
                                <a:latin typeface="Cambria Math" panose="02040503050406030204" pitchFamily="18" charset="0"/>
                              </a:rPr>
                              <m:t>𝑐</m:t>
                            </m:r>
                          </m:sub>
                        </m:sSub>
                        <m:r>
                          <a:rPr lang="en-US" altLang="zh-CN" sz="1600" b="0" i="1" smtClean="0">
                            <a:latin typeface="Cambria Math" panose="02040503050406030204" pitchFamily="18" charset="0"/>
                          </a:rPr>
                          <m:t>=5</m:t>
                        </m:r>
                      </m:oMath>
                    </m:oMathPara>
                  </a14:m>
                  <a:endParaRPr lang="zh-CN" altLang="en-US" sz="1600" dirty="0"/>
                </a:p>
              </p:txBody>
            </p:sp>
          </mc:Choice>
          <mc:Fallback>
            <p:sp>
              <p:nvSpPr>
                <p:cNvPr id="41" name="文本框 16">
                  <a:extLst>
                    <a:ext uri="{FF2B5EF4-FFF2-40B4-BE49-F238E27FC236}">
                      <a16:creationId xmlns:a14="http://schemas.microsoft.com/office/drawing/2010/main" xmlns="" xmlns:a16="http://schemas.microsoft.com/office/drawing/2014/main" id="{3220EE78-AF2B-4FE0-B18B-BA312FC7E88C}"/>
                    </a:ext>
                  </a:extLst>
                </p:cNvPr>
                <p:cNvSpPr txBox="1">
                  <a:spLocks noRot="1" noChangeAspect="1" noMove="1" noResize="1" noEditPoints="1" noAdjustHandles="1" noChangeArrowheads="1" noChangeShapeType="1" noTextEdit="1"/>
                </p:cNvSpPr>
                <p:nvPr/>
              </p:nvSpPr>
              <p:spPr>
                <a:xfrm>
                  <a:off x="8655857" y="1492885"/>
                  <a:ext cx="878574" cy="263534"/>
                </a:xfrm>
                <a:prstGeom prst="rect">
                  <a:avLst/>
                </a:prstGeom>
                <a:blipFill>
                  <a:blip r:embed="rId11" cstate="print"/>
                  <a:stretch>
                    <a:fillRect l="-4861" r="-4167" b="-25581"/>
                  </a:stretch>
                </a:blipFill>
              </p:spPr>
              <p:txBody>
                <a:bodyPr/>
                <a:lstStyle/>
                <a:p>
                  <a:r>
                    <a:rPr lang="zh-CN" altLang="en-US">
                      <a:noFill/>
                    </a:rPr>
                    <a:t> </a:t>
                  </a:r>
                </a:p>
              </p:txBody>
            </p:sp>
          </mc:Fallback>
        </mc:AlternateContent>
      </p:grpSp>
      <p:pic>
        <p:nvPicPr>
          <p:cNvPr id="42" name="图片 41">
            <a:extLst>
              <a:ext uri="{FF2B5EF4-FFF2-40B4-BE49-F238E27FC236}">
                <a16:creationId xmlns="" xmlns:a16="http://schemas.microsoft.com/office/drawing/2014/main" id="{24C2EF6C-6D88-4FCE-9C61-1DA9E1A190EA}"/>
              </a:ext>
            </a:extLst>
          </p:cNvPr>
          <p:cNvPicPr>
            <a:picLocks noChangeAspect="1"/>
          </p:cNvPicPr>
          <p:nvPr/>
        </p:nvPicPr>
        <p:blipFill rotWithShape="1">
          <a:blip r:embed="rId12" cstate="print"/>
          <a:srcRect l="41778"/>
          <a:stretch/>
        </p:blipFill>
        <p:spPr>
          <a:xfrm>
            <a:off x="5257800" y="2743200"/>
            <a:ext cx="3581400" cy="3877622"/>
          </a:xfrm>
          <a:prstGeom prst="rect">
            <a:avLst/>
          </a:prstGeom>
        </p:spPr>
      </p:pic>
      <p:cxnSp>
        <p:nvCxnSpPr>
          <p:cNvPr id="43" name="直接连接符 42">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44" name="TextBox 5">
            <a:extLst>
              <a:ext uri="{FF2B5EF4-FFF2-40B4-BE49-F238E27FC236}">
                <a16:creationId xmlns="" xmlns:a16="http://schemas.microsoft.com/office/drawing/2014/main" id="{FA086800-C5CB-4170-88E7-9E97C0DAC329}"/>
              </a:ext>
            </a:extLst>
          </p:cNvPr>
          <p:cNvSpPr txBox="1"/>
          <p:nvPr/>
        </p:nvSpPr>
        <p:spPr>
          <a:xfrm>
            <a:off x="76200" y="101025"/>
            <a:ext cx="3296095"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Josephson Junction</a:t>
            </a:r>
          </a:p>
        </p:txBody>
      </p:sp>
      <p:pic>
        <p:nvPicPr>
          <p:cNvPr id="45" name="Picture 2" descr="http://www.sustc.edu.cn/upload/images/pangcq/logo/%E6%A0%A1%E5%BE%BD.png"/>
          <p:cNvPicPr>
            <a:picLocks noChangeAspect="1" noChangeArrowheads="1"/>
          </p:cNvPicPr>
          <p:nvPr/>
        </p:nvPicPr>
        <p:blipFill>
          <a:blip r:embed="rId13" cstate="print"/>
          <a:srcRect/>
          <a:stretch>
            <a:fillRect/>
          </a:stretch>
        </p:blipFill>
        <p:spPr bwMode="auto">
          <a:xfrm>
            <a:off x="7467600" y="12711"/>
            <a:ext cx="1180148" cy="848678"/>
          </a:xfrm>
          <a:prstGeom prst="rect">
            <a:avLst/>
          </a:prstGeom>
          <a:noFill/>
        </p:spPr>
      </p:pic>
      <p:pic>
        <p:nvPicPr>
          <p:cNvPr id="46" name="图片 45" descr="icon.png"/>
          <p:cNvPicPr>
            <a:picLocks/>
          </p:cNvPicPr>
          <p:nvPr/>
        </p:nvPicPr>
        <p:blipFill>
          <a:blip r:embed="rId14"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6921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p:cNvPicPr>
            <a:picLocks noChangeAspect="1" noChangeArrowheads="1"/>
          </p:cNvPicPr>
          <p:nvPr/>
        </p:nvPicPr>
        <p:blipFill>
          <a:blip r:embed="rId3" cstate="print"/>
          <a:srcRect/>
          <a:stretch>
            <a:fillRect/>
          </a:stretch>
        </p:blipFill>
        <p:spPr bwMode="auto">
          <a:xfrm>
            <a:off x="457200" y="1219200"/>
            <a:ext cx="8283630" cy="5334000"/>
          </a:xfrm>
          <a:prstGeom prst="rect">
            <a:avLst/>
          </a:prstGeom>
          <a:noFill/>
          <a:ln w="9525">
            <a:noFill/>
            <a:miter lim="800000"/>
            <a:headEnd/>
            <a:tailEnd/>
          </a:ln>
        </p:spPr>
      </p:pic>
      <p:cxnSp>
        <p:nvCxnSpPr>
          <p:cNvPr id="22" name="直接连接符 21">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23" name="TextBox 5">
            <a:extLst>
              <a:ext uri="{FF2B5EF4-FFF2-40B4-BE49-F238E27FC236}">
                <a16:creationId xmlns="" xmlns:a16="http://schemas.microsoft.com/office/drawing/2014/main" id="{FA086800-C5CB-4170-88E7-9E97C0DAC329}"/>
              </a:ext>
            </a:extLst>
          </p:cNvPr>
          <p:cNvSpPr txBox="1"/>
          <p:nvPr/>
        </p:nvSpPr>
        <p:spPr>
          <a:xfrm>
            <a:off x="76200" y="101025"/>
            <a:ext cx="3954929"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Superconducting qubits</a:t>
            </a:r>
          </a:p>
        </p:txBody>
      </p:sp>
      <p:pic>
        <p:nvPicPr>
          <p:cNvPr id="25" name="Picture 2" descr="http://www.sustc.edu.cn/upload/images/pangcq/logo/%E6%A0%A1%E5%BE%BD.png"/>
          <p:cNvPicPr>
            <a:picLocks noChangeAspect="1" noChangeArrowheads="1"/>
          </p:cNvPicPr>
          <p:nvPr/>
        </p:nvPicPr>
        <p:blipFill>
          <a:blip r:embed="rId4" cstate="print"/>
          <a:srcRect/>
          <a:stretch>
            <a:fillRect/>
          </a:stretch>
        </p:blipFill>
        <p:spPr bwMode="auto">
          <a:xfrm>
            <a:off x="7467600" y="12711"/>
            <a:ext cx="1180148" cy="848678"/>
          </a:xfrm>
          <a:prstGeom prst="rect">
            <a:avLst/>
          </a:prstGeom>
          <a:noFill/>
        </p:spPr>
      </p:pic>
      <p:pic>
        <p:nvPicPr>
          <p:cNvPr id="26" name="图片 25" descr="icon.png"/>
          <p:cNvPicPr>
            <a:picLocks/>
          </p:cNvPicPr>
          <p:nvPr/>
        </p:nvPicPr>
        <p:blipFill>
          <a:blip r:embed="rId5"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692179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图片 62">
            <a:extLst>
              <a:ext uri="{FF2B5EF4-FFF2-40B4-BE49-F238E27FC236}">
                <a16:creationId xmlns="" xmlns:a16="http://schemas.microsoft.com/office/drawing/2014/main" id="{2257B175-97D6-4B2A-8D6F-9BB9DC4D1230}"/>
              </a:ext>
            </a:extLst>
          </p:cNvPr>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a:off x="762000" y="990600"/>
            <a:ext cx="3048000" cy="2258418"/>
          </a:xfrm>
          <a:prstGeom prst="rect">
            <a:avLst/>
          </a:prstGeom>
        </p:spPr>
      </p:pic>
      <p:grpSp>
        <p:nvGrpSpPr>
          <p:cNvPr id="64" name="组合 63"/>
          <p:cNvGrpSpPr/>
          <p:nvPr/>
        </p:nvGrpSpPr>
        <p:grpSpPr>
          <a:xfrm>
            <a:off x="152400" y="3423724"/>
            <a:ext cx="3895386" cy="3358076"/>
            <a:chOff x="439083" y="2889539"/>
            <a:chExt cx="3895386" cy="3358076"/>
          </a:xfrm>
        </p:grpSpPr>
        <p:pic>
          <p:nvPicPr>
            <p:cNvPr id="54" name="图片 66">
              <a:extLst>
                <a:ext uri="{FF2B5EF4-FFF2-40B4-BE49-F238E27FC236}">
                  <a16:creationId xmlns="" xmlns:a16="http://schemas.microsoft.com/office/drawing/2014/main" id="{31929489-C5C6-4A0D-856F-6520F7683FB4}"/>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88402" y="2889539"/>
              <a:ext cx="3646067" cy="3130261"/>
            </a:xfrm>
            <a:prstGeom prst="rect">
              <a:avLst/>
            </a:prstGeom>
          </p:spPr>
        </p:pic>
        <p:grpSp>
          <p:nvGrpSpPr>
            <p:cNvPr id="56" name="Group 12">
              <a:extLst>
                <a:ext uri="{FF2B5EF4-FFF2-40B4-BE49-F238E27FC236}">
                  <a16:creationId xmlns="" xmlns:a16="http://schemas.microsoft.com/office/drawing/2014/main" id="{16F03CA9-F91C-4B4E-9C9A-D9C86EED7E39}"/>
                </a:ext>
              </a:extLst>
            </p:cNvPr>
            <p:cNvGrpSpPr>
              <a:grpSpLocks/>
            </p:cNvGrpSpPr>
            <p:nvPr/>
          </p:nvGrpSpPr>
          <p:grpSpPr bwMode="auto">
            <a:xfrm rot="20935204" flipH="1">
              <a:off x="439083" y="5326190"/>
              <a:ext cx="395174" cy="148828"/>
              <a:chOff x="2810" y="1488"/>
              <a:chExt cx="270" cy="125"/>
            </a:xfrm>
          </p:grpSpPr>
          <p:sp>
            <p:nvSpPr>
              <p:cNvPr id="58" name="Freeform 13">
                <a:extLst>
                  <a:ext uri="{FF2B5EF4-FFF2-40B4-BE49-F238E27FC236}">
                    <a16:creationId xmlns="" xmlns:a16="http://schemas.microsoft.com/office/drawing/2014/main" id="{77DAD20B-FEC0-4272-B967-4049203AC728}"/>
                  </a:ext>
                </a:extLst>
              </p:cNvPr>
              <p:cNvSpPr>
                <a:spLocks/>
              </p:cNvSpPr>
              <p:nvPr/>
            </p:nvSpPr>
            <p:spPr bwMode="auto">
              <a:xfrm rot="20213945">
                <a:off x="2880" y="1488"/>
                <a:ext cx="200" cy="96"/>
              </a:xfrm>
              <a:custGeom>
                <a:avLst/>
                <a:gdLst>
                  <a:gd name="T0" fmla="*/ 0 w 486"/>
                  <a:gd name="T1" fmla="*/ 0 h 208"/>
                  <a:gd name="T2" fmla="*/ 0 w 486"/>
                  <a:gd name="T3" fmla="*/ 0 h 208"/>
                  <a:gd name="T4" fmla="*/ 0 w 486"/>
                  <a:gd name="T5" fmla="*/ 0 h 208"/>
                  <a:gd name="T6" fmla="*/ 0 w 486"/>
                  <a:gd name="T7" fmla="*/ 0 h 208"/>
                  <a:gd name="T8" fmla="*/ 0 w 486"/>
                  <a:gd name="T9" fmla="*/ 0 h 208"/>
                  <a:gd name="T10" fmla="*/ 0 w 486"/>
                  <a:gd name="T11" fmla="*/ 0 h 208"/>
                  <a:gd name="T12" fmla="*/ 0 w 486"/>
                  <a:gd name="T13" fmla="*/ 0 h 208"/>
                  <a:gd name="T14" fmla="*/ 0 60000 65536"/>
                  <a:gd name="T15" fmla="*/ 0 60000 65536"/>
                  <a:gd name="T16" fmla="*/ 0 60000 65536"/>
                  <a:gd name="T17" fmla="*/ 0 60000 65536"/>
                  <a:gd name="T18" fmla="*/ 0 60000 65536"/>
                  <a:gd name="T19" fmla="*/ 0 60000 65536"/>
                  <a:gd name="T20" fmla="*/ 0 60000 65536"/>
                  <a:gd name="T21" fmla="*/ 0 w 486"/>
                  <a:gd name="T22" fmla="*/ 0 h 208"/>
                  <a:gd name="T23" fmla="*/ 486 w 486"/>
                  <a:gd name="T24" fmla="*/ 208 h 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6" h="208">
                    <a:moveTo>
                      <a:pt x="0" y="98"/>
                    </a:moveTo>
                    <a:cubicBezTo>
                      <a:pt x="9" y="114"/>
                      <a:pt x="29" y="208"/>
                      <a:pt x="54" y="192"/>
                    </a:cubicBezTo>
                    <a:cubicBezTo>
                      <a:pt x="79" y="176"/>
                      <a:pt x="118" y="0"/>
                      <a:pt x="150" y="0"/>
                    </a:cubicBezTo>
                    <a:cubicBezTo>
                      <a:pt x="182" y="0"/>
                      <a:pt x="214" y="192"/>
                      <a:pt x="246" y="192"/>
                    </a:cubicBezTo>
                    <a:cubicBezTo>
                      <a:pt x="278" y="192"/>
                      <a:pt x="310" y="0"/>
                      <a:pt x="342" y="0"/>
                    </a:cubicBezTo>
                    <a:cubicBezTo>
                      <a:pt x="374" y="0"/>
                      <a:pt x="414" y="176"/>
                      <a:pt x="438" y="192"/>
                    </a:cubicBezTo>
                    <a:cubicBezTo>
                      <a:pt x="462" y="208"/>
                      <a:pt x="474" y="152"/>
                      <a:pt x="486" y="96"/>
                    </a:cubicBezTo>
                  </a:path>
                </a:pathLst>
              </a:custGeom>
              <a:noFill/>
              <a:ln w="25400">
                <a:solidFill>
                  <a:srgbClr val="CC3300"/>
                </a:solidFill>
                <a:round/>
                <a:headEnd/>
                <a:tailEnd/>
              </a:ln>
            </p:spPr>
            <p:txBody>
              <a:bodyPr wrap="none" anchor="ctr"/>
              <a:lstStyle/>
              <a:p>
                <a:pPr algn="ctr" eaLnBrk="0" hangingPunct="0">
                  <a:defRPr/>
                </a:pPr>
                <a:endParaRPr lang="zh-CN" altLang="en-US" sz="1350" b="1" kern="0">
                  <a:solidFill>
                    <a:prstClr val="black"/>
                  </a:solidFill>
                </a:endParaRPr>
              </a:p>
            </p:txBody>
          </p:sp>
          <p:sp>
            <p:nvSpPr>
              <p:cNvPr id="59" name="Line 14">
                <a:extLst>
                  <a:ext uri="{FF2B5EF4-FFF2-40B4-BE49-F238E27FC236}">
                    <a16:creationId xmlns="" xmlns:a16="http://schemas.microsoft.com/office/drawing/2014/main" id="{1F94C22F-CBB3-4565-8BF1-05740BEA83F2}"/>
                  </a:ext>
                </a:extLst>
              </p:cNvPr>
              <p:cNvSpPr>
                <a:spLocks noChangeShapeType="1"/>
              </p:cNvSpPr>
              <p:nvPr/>
            </p:nvSpPr>
            <p:spPr bwMode="auto">
              <a:xfrm flipH="1">
                <a:off x="2810" y="1573"/>
                <a:ext cx="84" cy="40"/>
              </a:xfrm>
              <a:prstGeom prst="line">
                <a:avLst/>
              </a:prstGeom>
              <a:noFill/>
              <a:ln w="25400">
                <a:solidFill>
                  <a:srgbClr val="CC3300"/>
                </a:solidFill>
                <a:round/>
                <a:headEnd/>
                <a:tailEnd type="triangle" w="med" len="med"/>
              </a:ln>
            </p:spPr>
            <p:txBody>
              <a:bodyPr wrap="none" anchor="ctr"/>
              <a:lstStyle/>
              <a:p>
                <a:pPr>
                  <a:defRPr/>
                </a:pPr>
                <a:endParaRPr lang="zh-CN" altLang="en-US" sz="1350" kern="0">
                  <a:solidFill>
                    <a:prstClr val="black"/>
                  </a:solidFill>
                </a:endParaRPr>
              </a:p>
            </p:txBody>
          </p:sp>
        </p:grpSp>
        <p:grpSp>
          <p:nvGrpSpPr>
            <p:cNvPr id="60" name="Group 505">
              <a:extLst>
                <a:ext uri="{FF2B5EF4-FFF2-40B4-BE49-F238E27FC236}">
                  <a16:creationId xmlns="" xmlns:a16="http://schemas.microsoft.com/office/drawing/2014/main" id="{73DAD056-990A-4B12-BE36-74A045D60986}"/>
                </a:ext>
              </a:extLst>
            </p:cNvPr>
            <p:cNvGrpSpPr>
              <a:grpSpLocks/>
            </p:cNvGrpSpPr>
            <p:nvPr/>
          </p:nvGrpSpPr>
          <p:grpSpPr bwMode="auto">
            <a:xfrm flipH="1">
              <a:off x="1266927" y="5947576"/>
              <a:ext cx="558404" cy="300039"/>
              <a:chOff x="1998" y="3057"/>
              <a:chExt cx="469" cy="252"/>
            </a:xfrm>
          </p:grpSpPr>
          <p:sp>
            <p:nvSpPr>
              <p:cNvPr id="61" name="Freeform 476">
                <a:extLst>
                  <a:ext uri="{FF2B5EF4-FFF2-40B4-BE49-F238E27FC236}">
                    <a16:creationId xmlns="" xmlns:a16="http://schemas.microsoft.com/office/drawing/2014/main" id="{266A38B5-DEED-476C-845C-9AEA4DA03411}"/>
                  </a:ext>
                </a:extLst>
              </p:cNvPr>
              <p:cNvSpPr>
                <a:spLocks/>
              </p:cNvSpPr>
              <p:nvPr/>
            </p:nvSpPr>
            <p:spPr bwMode="auto">
              <a:xfrm flipH="1">
                <a:off x="1998" y="3115"/>
                <a:ext cx="269" cy="96"/>
              </a:xfrm>
              <a:custGeom>
                <a:avLst/>
                <a:gdLst>
                  <a:gd name="T0" fmla="*/ 0 w 287"/>
                  <a:gd name="T1" fmla="*/ 96 h 96"/>
                  <a:gd name="T2" fmla="*/ 96 w 287"/>
                  <a:gd name="T3" fmla="*/ 96 h 96"/>
                  <a:gd name="T4" fmla="*/ 96 w 287"/>
                  <a:gd name="T5" fmla="*/ 48 h 96"/>
                  <a:gd name="T6" fmla="*/ 192 w 287"/>
                  <a:gd name="T7" fmla="*/ 48 h 96"/>
                  <a:gd name="T8" fmla="*/ 192 w 287"/>
                  <a:gd name="T9" fmla="*/ 96 h 96"/>
                  <a:gd name="T10" fmla="*/ 287 w 287"/>
                  <a:gd name="T11" fmla="*/ 96 h 96"/>
                  <a:gd name="T12" fmla="*/ 287 w 287"/>
                  <a:gd name="T13" fmla="*/ 0 h 96"/>
                  <a:gd name="T14" fmla="*/ 0 60000 65536"/>
                  <a:gd name="T15" fmla="*/ 0 60000 65536"/>
                  <a:gd name="T16" fmla="*/ 0 60000 65536"/>
                  <a:gd name="T17" fmla="*/ 0 60000 65536"/>
                  <a:gd name="T18" fmla="*/ 0 60000 65536"/>
                  <a:gd name="T19" fmla="*/ 0 60000 65536"/>
                  <a:gd name="T20" fmla="*/ 0 60000 65536"/>
                  <a:gd name="T21" fmla="*/ 0 w 287"/>
                  <a:gd name="T22" fmla="*/ 0 h 96"/>
                  <a:gd name="T23" fmla="*/ 287 w 287"/>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 h="96">
                    <a:moveTo>
                      <a:pt x="0" y="96"/>
                    </a:moveTo>
                    <a:lnTo>
                      <a:pt x="96" y="96"/>
                    </a:lnTo>
                    <a:lnTo>
                      <a:pt x="96" y="48"/>
                    </a:lnTo>
                    <a:lnTo>
                      <a:pt x="192" y="48"/>
                    </a:lnTo>
                    <a:lnTo>
                      <a:pt x="192" y="96"/>
                    </a:lnTo>
                    <a:lnTo>
                      <a:pt x="287" y="96"/>
                    </a:lnTo>
                    <a:lnTo>
                      <a:pt x="287" y="0"/>
                    </a:lnTo>
                  </a:path>
                </a:pathLst>
              </a:custGeom>
              <a:noFill/>
              <a:ln w="31750">
                <a:solidFill>
                  <a:schemeClr val="accent1"/>
                </a:solidFill>
                <a:round/>
                <a:headEnd/>
                <a:tailEnd type="triangle" w="sm" len="sm"/>
              </a:ln>
            </p:spPr>
            <p:txBody>
              <a:bodyPr wrap="none" anchor="ctr"/>
              <a:lstStyle/>
              <a:p>
                <a:pPr algn="ctr" eaLnBrk="0" hangingPunct="0">
                  <a:defRPr/>
                </a:pPr>
                <a:endParaRPr lang="zh-CN" altLang="en-US" sz="1350" b="1" kern="0" dirty="0">
                  <a:solidFill>
                    <a:prstClr val="black"/>
                  </a:solidFill>
                </a:endParaRPr>
              </a:p>
            </p:txBody>
          </p:sp>
          <p:sp>
            <p:nvSpPr>
              <p:cNvPr id="62" name="Text Box 477">
                <a:extLst>
                  <a:ext uri="{FF2B5EF4-FFF2-40B4-BE49-F238E27FC236}">
                    <a16:creationId xmlns="" xmlns:a16="http://schemas.microsoft.com/office/drawing/2014/main" id="{DC4A2FB7-819D-4AAB-8681-E14473511194}"/>
                  </a:ext>
                </a:extLst>
              </p:cNvPr>
              <p:cNvSpPr txBox="1">
                <a:spLocks noChangeArrowheads="1"/>
              </p:cNvSpPr>
              <p:nvPr/>
            </p:nvSpPr>
            <p:spPr bwMode="auto">
              <a:xfrm>
                <a:off x="2227" y="3057"/>
                <a:ext cx="240" cy="252"/>
              </a:xfrm>
              <a:prstGeom prst="rect">
                <a:avLst/>
              </a:prstGeom>
              <a:noFill/>
              <a:ln w="9525">
                <a:noFill/>
                <a:miter lim="800000"/>
                <a:headEnd/>
                <a:tailEnd/>
              </a:ln>
            </p:spPr>
            <p:txBody>
              <a:bodyPr wrap="none">
                <a:spAutoFit/>
              </a:bodyPr>
              <a:lstStyle/>
              <a:p>
                <a:pPr algn="ctr" eaLnBrk="0" hangingPunct="0">
                  <a:defRPr/>
                </a:pPr>
                <a:r>
                  <a:rPr lang="en-US" altLang="zh-CN" sz="1350" b="1" kern="0" dirty="0">
                    <a:solidFill>
                      <a:schemeClr val="accent1"/>
                    </a:solidFill>
                  </a:rPr>
                  <a:t>I</a:t>
                </a:r>
                <a:r>
                  <a:rPr lang="en-US" altLang="zh-CN" sz="1350" b="1" kern="0" baseline="-15000" dirty="0">
                    <a:solidFill>
                      <a:schemeClr val="accent1"/>
                    </a:solidFill>
                  </a:rPr>
                  <a:t>Z</a:t>
                </a:r>
              </a:p>
            </p:txBody>
          </p:sp>
        </p:grpSp>
      </p:grpSp>
      <p:sp>
        <p:nvSpPr>
          <p:cNvPr id="65" name="矩形 64"/>
          <p:cNvSpPr/>
          <p:nvPr/>
        </p:nvSpPr>
        <p:spPr>
          <a:xfrm>
            <a:off x="2752386" y="3581400"/>
            <a:ext cx="12954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矩形 65"/>
          <p:cNvSpPr/>
          <p:nvPr/>
        </p:nvSpPr>
        <p:spPr>
          <a:xfrm>
            <a:off x="2371386" y="4114800"/>
            <a:ext cx="12954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图片 67">
            <a:extLst>
              <a:ext uri="{FF2B5EF4-FFF2-40B4-BE49-F238E27FC236}">
                <a16:creationId xmlns="" xmlns:a16="http://schemas.microsoft.com/office/drawing/2014/main" id="{D4DC8235-E00F-45A5-88BE-C10B61A1BE38}"/>
              </a:ext>
            </a:extLst>
          </p:cNvPr>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523787" y="3871346"/>
            <a:ext cx="1667214" cy="1234054"/>
          </a:xfrm>
          <a:prstGeom prst="rect">
            <a:avLst/>
          </a:prstGeom>
        </p:spPr>
      </p:pic>
      <p:pic>
        <p:nvPicPr>
          <p:cNvPr id="69" name="Picture 6" descr="C:\Users\thyan\AppData\Local\Temp\1562205449(1).png"/>
          <p:cNvPicPr>
            <a:picLocks noChangeAspect="1"/>
          </p:cNvPicPr>
          <p:nvPr/>
        </p:nvPicPr>
        <p:blipFill rotWithShape="1">
          <a:blip r:embed="rId7" cstate="print">
            <a:extLst>
              <a:ext uri="{28A0092B-C50C-407E-A947-70E740481C1C}">
                <a14:useLocalDpi xmlns="" xmlns:a14="http://schemas.microsoft.com/office/drawing/2010/main" val="0"/>
              </a:ext>
            </a:extLst>
          </a:blip>
          <a:srcRect r="-1102" b="53838"/>
          <a:stretch/>
        </p:blipFill>
        <p:spPr bwMode="auto">
          <a:xfrm>
            <a:off x="3886200" y="990600"/>
            <a:ext cx="5181600" cy="1835605"/>
          </a:xfrm>
          <a:prstGeom prst="rect">
            <a:avLst/>
          </a:prstGeom>
          <a:noFill/>
          <a:ln>
            <a:noFill/>
          </a:ln>
        </p:spPr>
      </p:pic>
      <p:sp>
        <p:nvSpPr>
          <p:cNvPr id="71" name="文本框 2">
            <a:extLst>
              <a:ext uri="{FF2B5EF4-FFF2-40B4-BE49-F238E27FC236}">
                <a16:creationId xmlns="" xmlns:a16="http://schemas.microsoft.com/office/drawing/2014/main" id="{0CBE575E-63C6-4CCC-8E0F-5B75DAF6BDB8}"/>
              </a:ext>
            </a:extLst>
          </p:cNvPr>
          <p:cNvSpPr txBox="1"/>
          <p:nvPr/>
        </p:nvSpPr>
        <p:spPr>
          <a:xfrm>
            <a:off x="4642332" y="3805535"/>
            <a:ext cx="4349268" cy="461665"/>
          </a:xfrm>
          <a:prstGeom prst="rect">
            <a:avLst/>
          </a:prstGeom>
          <a:noFill/>
          <a:ln>
            <a:solidFill>
              <a:srgbClr val="FF0000"/>
            </a:solidFill>
          </a:ln>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Jaynes-Cummings Hamiltonian</a:t>
            </a:r>
            <a:endParaRPr lang="zh-CN" altLang="en-US" sz="2400" b="1" dirty="0">
              <a:latin typeface="Times New Roman" panose="02020603050405020304" pitchFamily="18" charset="0"/>
              <a:cs typeface="Times New Roman" panose="02020603050405020304" pitchFamily="18" charset="0"/>
            </a:endParaRPr>
          </a:p>
        </p:txBody>
      </p:sp>
      <p:pic>
        <p:nvPicPr>
          <p:cNvPr id="72" name="图片 71" descr="图片1.png"/>
          <p:cNvPicPr>
            <a:picLocks noChangeAspect="1"/>
          </p:cNvPicPr>
          <p:nvPr/>
        </p:nvPicPr>
        <p:blipFill>
          <a:blip r:embed="rId8" cstate="print"/>
          <a:stretch>
            <a:fillRect/>
          </a:stretch>
        </p:blipFill>
        <p:spPr>
          <a:xfrm>
            <a:off x="4724400" y="2971800"/>
            <a:ext cx="3998583" cy="506862"/>
          </a:xfrm>
          <a:prstGeom prst="rect">
            <a:avLst/>
          </a:prstGeom>
        </p:spPr>
      </p:pic>
      <p:pic>
        <p:nvPicPr>
          <p:cNvPr id="73" name="Picture 2"/>
          <p:cNvPicPr>
            <a:picLocks noChangeAspect="1" noChangeArrowheads="1"/>
          </p:cNvPicPr>
          <p:nvPr/>
        </p:nvPicPr>
        <p:blipFill>
          <a:blip r:embed="rId9" cstate="print"/>
          <a:srcRect/>
          <a:stretch>
            <a:fillRect/>
          </a:stretch>
        </p:blipFill>
        <p:spPr bwMode="auto">
          <a:xfrm>
            <a:off x="4572000" y="4558362"/>
            <a:ext cx="4343400" cy="2147238"/>
          </a:xfrm>
          <a:prstGeom prst="rect">
            <a:avLst/>
          </a:prstGeom>
          <a:noFill/>
          <a:ln w="9525">
            <a:noFill/>
            <a:miter lim="800000"/>
            <a:headEnd/>
            <a:tailEnd/>
          </a:ln>
        </p:spPr>
      </p:pic>
      <p:cxnSp>
        <p:nvCxnSpPr>
          <p:cNvPr id="74" name="直接连接符 73">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75" name="TextBox 5">
            <a:extLst>
              <a:ext uri="{FF2B5EF4-FFF2-40B4-BE49-F238E27FC236}">
                <a16:creationId xmlns="" xmlns:a16="http://schemas.microsoft.com/office/drawing/2014/main" id="{FA086800-C5CB-4170-88E7-9E97C0DAC329}"/>
              </a:ext>
            </a:extLst>
          </p:cNvPr>
          <p:cNvSpPr txBox="1"/>
          <p:nvPr/>
        </p:nvSpPr>
        <p:spPr>
          <a:xfrm>
            <a:off x="76200" y="101025"/>
            <a:ext cx="4025461"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Transmon(</a:t>
            </a:r>
            <a:r>
              <a:rPr lang="en-US" altLang="zh-CN" sz="3200" dirty="0" err="1">
                <a:latin typeface="华文楷体" pitchFamily="2" charset="-122"/>
                <a:ea typeface="华文楷体" pitchFamily="2" charset="-122"/>
              </a:rPr>
              <a:t>Xmon</a:t>
            </a:r>
            <a:r>
              <a:rPr lang="en-US" altLang="zh-CN" sz="3200" dirty="0">
                <a:latin typeface="华文楷体" pitchFamily="2" charset="-122"/>
                <a:ea typeface="华文楷体" pitchFamily="2" charset="-122"/>
              </a:rPr>
              <a:t>) qubit</a:t>
            </a:r>
          </a:p>
        </p:txBody>
      </p:sp>
      <p:pic>
        <p:nvPicPr>
          <p:cNvPr id="76" name="Picture 2" descr="http://www.sustc.edu.cn/upload/images/pangcq/logo/%E6%A0%A1%E5%BE%BD.png"/>
          <p:cNvPicPr>
            <a:picLocks noChangeAspect="1" noChangeArrowheads="1"/>
          </p:cNvPicPr>
          <p:nvPr/>
        </p:nvPicPr>
        <p:blipFill>
          <a:blip r:embed="rId10" cstate="print"/>
          <a:srcRect/>
          <a:stretch>
            <a:fillRect/>
          </a:stretch>
        </p:blipFill>
        <p:spPr bwMode="auto">
          <a:xfrm>
            <a:off x="7467600" y="12711"/>
            <a:ext cx="1180148" cy="848678"/>
          </a:xfrm>
          <a:prstGeom prst="rect">
            <a:avLst/>
          </a:prstGeom>
          <a:noFill/>
        </p:spPr>
      </p:pic>
      <p:pic>
        <p:nvPicPr>
          <p:cNvPr id="77" name="图片 76" descr="icon.png"/>
          <p:cNvPicPr>
            <a:picLocks/>
          </p:cNvPicPr>
          <p:nvPr/>
        </p:nvPicPr>
        <p:blipFill>
          <a:blip r:embed="rId11"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6921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5" name="Object 11"/>
          <p:cNvGraphicFramePr>
            <a:graphicFrameLocks noChangeAspect="1"/>
          </p:cNvGraphicFramePr>
          <p:nvPr/>
        </p:nvGraphicFramePr>
        <p:xfrm>
          <a:off x="6197600" y="1066800"/>
          <a:ext cx="812800" cy="644525"/>
        </p:xfrm>
        <a:graphic>
          <a:graphicData uri="http://schemas.openxmlformats.org/presentationml/2006/ole">
            <p:oleObj spid="_x0000_s111624" name="公式" r:id="rId4" imgW="13411200" imgH="10668000" progId="Equation.3">
              <p:embed/>
            </p:oleObj>
          </a:graphicData>
        </a:graphic>
      </p:graphicFrame>
      <p:pic>
        <p:nvPicPr>
          <p:cNvPr id="2059" name="Picture 11"/>
          <p:cNvPicPr>
            <a:picLocks noChangeAspect="1" noChangeArrowheads="1"/>
          </p:cNvPicPr>
          <p:nvPr/>
        </p:nvPicPr>
        <p:blipFill>
          <a:blip r:embed="rId5" cstate="print"/>
          <a:srcRect/>
          <a:stretch>
            <a:fillRect/>
          </a:stretch>
        </p:blipFill>
        <p:spPr bwMode="auto">
          <a:xfrm>
            <a:off x="3395662" y="1222780"/>
            <a:ext cx="2395538" cy="326968"/>
          </a:xfrm>
          <a:prstGeom prst="rect">
            <a:avLst/>
          </a:prstGeom>
          <a:noFill/>
          <a:ln w="9525">
            <a:noFill/>
            <a:miter lim="800000"/>
            <a:headEnd/>
            <a:tailEnd/>
          </a:ln>
        </p:spPr>
      </p:pic>
      <p:pic>
        <p:nvPicPr>
          <p:cNvPr id="2060" name="Picture 12"/>
          <p:cNvPicPr>
            <a:picLocks noChangeAspect="1" noChangeArrowheads="1"/>
          </p:cNvPicPr>
          <p:nvPr/>
        </p:nvPicPr>
        <p:blipFill>
          <a:blip r:embed="rId6" cstate="print"/>
          <a:srcRect/>
          <a:stretch>
            <a:fillRect/>
          </a:stretch>
        </p:blipFill>
        <p:spPr bwMode="auto">
          <a:xfrm>
            <a:off x="1676400" y="1211206"/>
            <a:ext cx="1371600" cy="342900"/>
          </a:xfrm>
          <a:prstGeom prst="rect">
            <a:avLst/>
          </a:prstGeom>
          <a:noFill/>
          <a:ln w="9525">
            <a:noFill/>
            <a:miter lim="800000"/>
            <a:headEnd/>
            <a:tailEnd/>
          </a:ln>
        </p:spPr>
      </p:pic>
      <p:sp>
        <p:nvSpPr>
          <p:cNvPr id="28" name="TextBox 27"/>
          <p:cNvSpPr txBox="1"/>
          <p:nvPr/>
        </p:nvSpPr>
        <p:spPr>
          <a:xfrm>
            <a:off x="304800" y="2057400"/>
            <a:ext cx="8610600" cy="3539430"/>
          </a:xfrm>
          <a:prstGeom prst="rect">
            <a:avLst/>
          </a:prstGeom>
          <a:noFill/>
        </p:spPr>
        <p:txBody>
          <a:bodyPr wrap="square" rtlCol="0">
            <a:spAutoFit/>
          </a:bodyPr>
          <a:lstStyle/>
          <a:p>
            <a:r>
              <a:rPr lang="zh-CN" altLang="en-US" sz="1600" dirty="0">
                <a:latin typeface="华文楷体" pitchFamily="2" charset="-122"/>
                <a:ea typeface="华文楷体" pitchFamily="2" charset="-122"/>
              </a:rPr>
              <a:t>不同类型的超导量子比特有不同的特征阻抗。</a:t>
            </a:r>
            <a:endParaRPr lang="en-US" altLang="zh-CN" sz="1600" dirty="0">
              <a:latin typeface="华文楷体" pitchFamily="2" charset="-122"/>
              <a:ea typeface="华文楷体" pitchFamily="2" charset="-122"/>
            </a:endParaRPr>
          </a:p>
          <a:p>
            <a:endParaRPr lang="en-US" sz="1600" dirty="0">
              <a:latin typeface="华文楷体" pitchFamily="2" charset="-122"/>
              <a:ea typeface="华文楷体" pitchFamily="2" charset="-122"/>
            </a:endParaRPr>
          </a:p>
          <a:p>
            <a:r>
              <a:rPr lang="en-US" altLang="zh-CN" sz="1600" dirty="0">
                <a:latin typeface="华文楷体" pitchFamily="2" charset="-122"/>
                <a:ea typeface="华文楷体" pitchFamily="2" charset="-122"/>
              </a:rPr>
              <a:t>Phase</a:t>
            </a:r>
            <a:r>
              <a:rPr lang="zh-CN" altLang="en-US" sz="1600" dirty="0">
                <a:latin typeface="华文楷体" pitchFamily="2" charset="-122"/>
                <a:ea typeface="华文楷体" pitchFamily="2" charset="-122"/>
              </a:rPr>
              <a:t> </a:t>
            </a:r>
            <a:r>
              <a:rPr lang="en-US" altLang="zh-CN" sz="1600" dirty="0">
                <a:latin typeface="华文楷体" pitchFamily="2" charset="-122"/>
                <a:ea typeface="华文楷体" pitchFamily="2" charset="-122"/>
              </a:rPr>
              <a:t>qubit</a:t>
            </a:r>
            <a:r>
              <a:rPr lang="zh-CN" altLang="en-US" sz="1600" dirty="0">
                <a:latin typeface="华文楷体" pitchFamily="2" charset="-122"/>
                <a:ea typeface="华文楷体" pitchFamily="2" charset="-122"/>
              </a:rPr>
              <a:t>一般都使用大的约瑟夫森结，所以</a:t>
            </a:r>
            <a:r>
              <a:rPr lang="en-US" altLang="zh-CN" sz="1600" dirty="0">
                <a:latin typeface="华文楷体" pitchFamily="2" charset="-122"/>
                <a:ea typeface="华文楷体" pitchFamily="2" charset="-122"/>
              </a:rPr>
              <a:t>C</a:t>
            </a:r>
            <a:r>
              <a:rPr lang="zh-CN" altLang="en-US" sz="1600" dirty="0">
                <a:latin typeface="华文楷体" pitchFamily="2" charset="-122"/>
                <a:ea typeface="华文楷体" pitchFamily="2" charset="-122"/>
              </a:rPr>
              <a:t>很大，另外非线性电感的大小是反比于结的临界电流，也就是反比于结面积的，所以</a:t>
            </a:r>
            <a:r>
              <a:rPr lang="en-US" altLang="zh-CN" sz="1600" dirty="0">
                <a:latin typeface="华文楷体" pitchFamily="2" charset="-122"/>
                <a:ea typeface="华文楷体" pitchFamily="2" charset="-122"/>
              </a:rPr>
              <a:t>Z</a:t>
            </a:r>
            <a:r>
              <a:rPr lang="zh-CN" altLang="en-US" sz="1600" dirty="0">
                <a:latin typeface="华文楷体" pitchFamily="2" charset="-122"/>
                <a:ea typeface="华文楷体" pitchFamily="2" charset="-122"/>
              </a:rPr>
              <a:t>是反比于结面积的。也就是说</a:t>
            </a:r>
            <a:r>
              <a:rPr lang="en-US" altLang="zh-CN" sz="1600" dirty="0">
                <a:latin typeface="华文楷体" pitchFamily="2" charset="-122"/>
                <a:ea typeface="华文楷体" pitchFamily="2" charset="-122"/>
              </a:rPr>
              <a:t>phase</a:t>
            </a:r>
            <a:r>
              <a:rPr lang="zh-CN" altLang="en-US" sz="1600" dirty="0">
                <a:latin typeface="华文楷体" pitchFamily="2" charset="-122"/>
                <a:ea typeface="华文楷体" pitchFamily="2" charset="-122"/>
              </a:rPr>
              <a:t> </a:t>
            </a:r>
            <a:r>
              <a:rPr lang="en-US" altLang="zh-CN" sz="1600" dirty="0">
                <a:latin typeface="华文楷体" pitchFamily="2" charset="-122"/>
                <a:ea typeface="华文楷体" pitchFamily="2" charset="-122"/>
              </a:rPr>
              <a:t>qubit</a:t>
            </a:r>
            <a:r>
              <a:rPr lang="zh-CN" altLang="en-US" sz="1600" dirty="0">
                <a:latin typeface="华文楷体" pitchFamily="2" charset="-122"/>
                <a:ea typeface="华文楷体" pitchFamily="2" charset="-122"/>
              </a:rPr>
              <a:t>的</a:t>
            </a:r>
            <a:r>
              <a:rPr lang="en-US" altLang="zh-CN" sz="1600" dirty="0">
                <a:latin typeface="华文楷体" pitchFamily="2" charset="-122"/>
                <a:ea typeface="华文楷体" pitchFamily="2" charset="-122"/>
              </a:rPr>
              <a:t>Z</a:t>
            </a:r>
            <a:r>
              <a:rPr lang="zh-CN" altLang="en-US" sz="1600" dirty="0">
                <a:latin typeface="华文楷体" pitchFamily="2" charset="-122"/>
                <a:ea typeface="华文楷体" pitchFamily="2" charset="-122"/>
              </a:rPr>
              <a:t>很小，</a:t>
            </a:r>
            <a:r>
              <a:rPr lang="en-US" altLang="zh-CN" sz="1600" dirty="0">
                <a:latin typeface="华文楷体" pitchFamily="2" charset="-122"/>
                <a:ea typeface="华文楷体" pitchFamily="2" charset="-122"/>
              </a:rPr>
              <a:t>phase</a:t>
            </a:r>
            <a:r>
              <a:rPr lang="zh-CN" altLang="en-US" sz="1600" dirty="0">
                <a:latin typeface="华文楷体" pitchFamily="2" charset="-122"/>
                <a:ea typeface="华文楷体" pitchFamily="2" charset="-122"/>
              </a:rPr>
              <a:t>的涨落很小，电荷涨落很大。</a:t>
            </a:r>
            <a:endParaRPr lang="en-US" altLang="zh-CN" sz="1600" dirty="0">
              <a:latin typeface="华文楷体" pitchFamily="2" charset="-122"/>
              <a:ea typeface="华文楷体" pitchFamily="2" charset="-122"/>
            </a:endParaRPr>
          </a:p>
          <a:p>
            <a:endParaRPr lang="en-US" sz="1600" dirty="0">
              <a:latin typeface="华文楷体" pitchFamily="2" charset="-122"/>
              <a:ea typeface="华文楷体" pitchFamily="2" charset="-122"/>
            </a:endParaRPr>
          </a:p>
          <a:p>
            <a:r>
              <a:rPr lang="en-US" altLang="zh-CN" sz="1600" dirty="0">
                <a:latin typeface="华文楷体" pitchFamily="2" charset="-122"/>
                <a:ea typeface="华文楷体" pitchFamily="2" charset="-122"/>
              </a:rPr>
              <a:t>Charge qubit (Cooper pair box)</a:t>
            </a:r>
            <a:r>
              <a:rPr lang="zh-CN" altLang="en-US" sz="1600" dirty="0">
                <a:latin typeface="华文楷体" pitchFamily="2" charset="-122"/>
                <a:ea typeface="华文楷体" pitchFamily="2" charset="-122"/>
              </a:rPr>
              <a:t>使用很小的结，所以和</a:t>
            </a:r>
            <a:r>
              <a:rPr lang="en-US" altLang="zh-CN" sz="1600" dirty="0">
                <a:latin typeface="华文楷体" pitchFamily="2" charset="-122"/>
                <a:ea typeface="华文楷体" pitchFamily="2" charset="-122"/>
              </a:rPr>
              <a:t>phase</a:t>
            </a:r>
            <a:r>
              <a:rPr lang="zh-CN" altLang="en-US" sz="1600" dirty="0">
                <a:latin typeface="华文楷体" pitchFamily="2" charset="-122"/>
                <a:ea typeface="华文楷体" pitchFamily="2" charset="-122"/>
              </a:rPr>
              <a:t> </a:t>
            </a:r>
            <a:r>
              <a:rPr lang="en-US" altLang="zh-CN" sz="1600" dirty="0">
                <a:latin typeface="华文楷体" pitchFamily="2" charset="-122"/>
                <a:ea typeface="华文楷体" pitchFamily="2" charset="-122"/>
              </a:rPr>
              <a:t>qubit</a:t>
            </a:r>
            <a:r>
              <a:rPr lang="zh-CN" altLang="en-US" sz="1600" dirty="0">
                <a:latin typeface="华文楷体" pitchFamily="2" charset="-122"/>
                <a:ea typeface="华文楷体" pitchFamily="2" charset="-122"/>
              </a:rPr>
              <a:t>相反，</a:t>
            </a:r>
            <a:r>
              <a:rPr lang="en-US" altLang="zh-CN" sz="1600" dirty="0">
                <a:latin typeface="华文楷体" pitchFamily="2" charset="-122"/>
                <a:ea typeface="华文楷体" pitchFamily="2" charset="-122"/>
              </a:rPr>
              <a:t>Z</a:t>
            </a:r>
            <a:r>
              <a:rPr lang="zh-CN" altLang="en-US" sz="1600" dirty="0">
                <a:latin typeface="华文楷体" pitchFamily="2" charset="-122"/>
                <a:ea typeface="华文楷体" pitchFamily="2" charset="-122"/>
              </a:rPr>
              <a:t>很大，电荷涨落很小（一般都处于电荷数的本征态），相位涨落很大。但是，尽管电荷涨落很小，由于体系的能量主要由电荷充电能</a:t>
            </a:r>
            <a:r>
              <a:rPr lang="en-US" altLang="zh-CN" sz="1600" dirty="0">
                <a:latin typeface="华文楷体" pitchFamily="2" charset="-122"/>
                <a:ea typeface="华文楷体" pitchFamily="2" charset="-122"/>
              </a:rPr>
              <a:t>Q</a:t>
            </a:r>
            <a:r>
              <a:rPr lang="en-US" altLang="zh-CN" sz="1600" baseline="30000" dirty="0">
                <a:latin typeface="华文楷体" pitchFamily="2" charset="-122"/>
                <a:ea typeface="华文楷体" pitchFamily="2" charset="-122"/>
              </a:rPr>
              <a:t>2</a:t>
            </a:r>
            <a:r>
              <a:rPr lang="en-US" altLang="zh-CN" sz="1600" dirty="0">
                <a:latin typeface="华文楷体" pitchFamily="2" charset="-122"/>
                <a:ea typeface="华文楷体" pitchFamily="2" charset="-122"/>
              </a:rPr>
              <a:t>/2C</a:t>
            </a:r>
            <a:r>
              <a:rPr lang="zh-CN" altLang="en-US" sz="1600" dirty="0">
                <a:latin typeface="华文楷体" pitchFamily="2" charset="-122"/>
                <a:ea typeface="华文楷体" pitchFamily="2" charset="-122"/>
              </a:rPr>
              <a:t>决定，所以即使很小的涨落也会导致体系能量较大的变化。所以</a:t>
            </a:r>
            <a:r>
              <a:rPr lang="en-US" altLang="zh-CN" sz="1600" dirty="0">
                <a:latin typeface="华文楷体" pitchFamily="2" charset="-122"/>
                <a:ea typeface="华文楷体" pitchFamily="2" charset="-122"/>
              </a:rPr>
              <a:t>CPB</a:t>
            </a:r>
            <a:r>
              <a:rPr lang="zh-CN" altLang="en-US" sz="1600" dirty="0">
                <a:latin typeface="华文楷体" pitchFamily="2" charset="-122"/>
                <a:ea typeface="华文楷体" pitchFamily="2" charset="-122"/>
              </a:rPr>
              <a:t>一般对于环境中的电荷涨落特别敏感。</a:t>
            </a:r>
            <a:endParaRPr lang="en-US" altLang="zh-CN" sz="1600" dirty="0">
              <a:latin typeface="华文楷体" pitchFamily="2" charset="-122"/>
              <a:ea typeface="华文楷体" pitchFamily="2" charset="-122"/>
            </a:endParaRPr>
          </a:p>
          <a:p>
            <a:endParaRPr lang="en-US" sz="1600" dirty="0">
              <a:latin typeface="华文楷体" pitchFamily="2" charset="-122"/>
              <a:ea typeface="华文楷体" pitchFamily="2" charset="-122"/>
            </a:endParaRPr>
          </a:p>
          <a:p>
            <a:r>
              <a:rPr lang="en-US" altLang="zh-CN" sz="1600" dirty="0">
                <a:latin typeface="华文楷体" pitchFamily="2" charset="-122"/>
                <a:ea typeface="华文楷体" pitchFamily="2" charset="-122"/>
              </a:rPr>
              <a:t>transmon</a:t>
            </a:r>
            <a:r>
              <a:rPr lang="zh-CN" altLang="en-US" sz="1600" dirty="0">
                <a:latin typeface="华文楷体" pitchFamily="2" charset="-122"/>
                <a:ea typeface="华文楷体" pitchFamily="2" charset="-122"/>
              </a:rPr>
              <a:t> </a:t>
            </a:r>
            <a:r>
              <a:rPr lang="en-US" altLang="zh-CN" sz="1600" dirty="0">
                <a:latin typeface="华文楷体" pitchFamily="2" charset="-122"/>
                <a:ea typeface="华文楷体" pitchFamily="2" charset="-122"/>
              </a:rPr>
              <a:t>qubit</a:t>
            </a:r>
            <a:r>
              <a:rPr lang="zh-CN" altLang="en-US" sz="1600" dirty="0">
                <a:latin typeface="华文楷体" pitchFamily="2" charset="-122"/>
                <a:ea typeface="华文楷体" pitchFamily="2" charset="-122"/>
              </a:rPr>
              <a:t>处于二者之间。它使用一个旁路大电容，结的</a:t>
            </a:r>
            <a:r>
              <a:rPr lang="en-US" altLang="zh-CN" sz="1600" dirty="0">
                <a:latin typeface="华文楷体" pitchFamily="2" charset="-122"/>
                <a:ea typeface="华文楷体" pitchFamily="2" charset="-122"/>
              </a:rPr>
              <a:t>L</a:t>
            </a:r>
            <a:r>
              <a:rPr lang="zh-CN" altLang="en-US" sz="1600" dirty="0">
                <a:latin typeface="华文楷体" pitchFamily="2" charset="-122"/>
                <a:ea typeface="华文楷体" pitchFamily="2" charset="-122"/>
              </a:rPr>
              <a:t>还是比较大，但由于旁路电容大了，所以</a:t>
            </a:r>
            <a:r>
              <a:rPr lang="en-US" altLang="zh-CN" sz="1600" dirty="0">
                <a:latin typeface="华文楷体" pitchFamily="2" charset="-122"/>
                <a:ea typeface="华文楷体" pitchFamily="2" charset="-122"/>
              </a:rPr>
              <a:t>Z</a:t>
            </a:r>
            <a:r>
              <a:rPr lang="zh-CN" altLang="en-US" sz="1600" dirty="0">
                <a:latin typeface="华文楷体" pitchFamily="2" charset="-122"/>
                <a:ea typeface="华文楷体" pitchFamily="2" charset="-122"/>
              </a:rPr>
              <a:t>还是减小了不少。我们使用的样品一般在</a:t>
            </a:r>
            <a:r>
              <a:rPr lang="en-US" altLang="zh-CN" sz="1600" dirty="0">
                <a:latin typeface="华文楷体" pitchFamily="2" charset="-122"/>
                <a:ea typeface="华文楷体" pitchFamily="2" charset="-122"/>
              </a:rPr>
              <a:t>300</a:t>
            </a:r>
            <a:r>
              <a:rPr lang="zh-CN" altLang="en-US" sz="1600" dirty="0">
                <a:latin typeface="华文楷体" pitchFamily="2" charset="-122"/>
                <a:ea typeface="华文楷体" pitchFamily="2" charset="-122"/>
              </a:rPr>
              <a:t> </a:t>
            </a:r>
            <a:r>
              <a:rPr lang="en-US" altLang="zh-CN" sz="1600" dirty="0">
                <a:latin typeface="华文楷体" pitchFamily="2" charset="-122"/>
                <a:ea typeface="华文楷体" pitchFamily="2" charset="-122"/>
              </a:rPr>
              <a:t>Ohm</a:t>
            </a:r>
            <a:r>
              <a:rPr lang="zh-CN" altLang="en-US" sz="1600" dirty="0">
                <a:latin typeface="华文楷体" pitchFamily="2" charset="-122"/>
                <a:ea typeface="华文楷体" pitchFamily="2" charset="-122"/>
              </a:rPr>
              <a:t>左右，对应的电荷零点涨落</a:t>
            </a:r>
            <a:r>
              <a:rPr lang="en-US" altLang="zh-CN" sz="1600" dirty="0" err="1">
                <a:latin typeface="华文楷体" pitchFamily="2" charset="-122"/>
                <a:ea typeface="华文楷体" pitchFamily="2" charset="-122"/>
              </a:rPr>
              <a:t>Q</a:t>
            </a:r>
            <a:r>
              <a:rPr lang="en-US" altLang="zh-CN" sz="1600" baseline="-25000" dirty="0" err="1">
                <a:latin typeface="华文楷体" pitchFamily="2" charset="-122"/>
                <a:ea typeface="华文楷体" pitchFamily="2" charset="-122"/>
              </a:rPr>
              <a:t>zpf</a:t>
            </a:r>
            <a:r>
              <a:rPr lang="zh-CN" altLang="en-US" sz="1600" dirty="0">
                <a:latin typeface="华文楷体" pitchFamily="2" charset="-122"/>
                <a:ea typeface="华文楷体" pitchFamily="2" charset="-122"/>
              </a:rPr>
              <a:t>为</a:t>
            </a:r>
            <a:r>
              <a:rPr lang="en-US" altLang="zh-CN" sz="1600" dirty="0">
                <a:latin typeface="华文楷体" pitchFamily="2" charset="-122"/>
                <a:ea typeface="华文楷体" pitchFamily="2" charset="-122"/>
              </a:rPr>
              <a:t>2.5e</a:t>
            </a:r>
            <a:r>
              <a:rPr lang="zh-CN" altLang="en-US" sz="1600" dirty="0">
                <a:latin typeface="华文楷体" pitchFamily="2" charset="-122"/>
                <a:ea typeface="华文楷体" pitchFamily="2" charset="-122"/>
              </a:rPr>
              <a:t>，相位零点涨落</a:t>
            </a:r>
            <a:r>
              <a:rPr lang="en-US" altLang="zh-CN" sz="1600" dirty="0" err="1">
                <a:latin typeface="Symbol" pitchFamily="18" charset="2"/>
                <a:ea typeface="华文楷体" pitchFamily="2" charset="-122"/>
              </a:rPr>
              <a:t>F</a:t>
            </a:r>
            <a:r>
              <a:rPr lang="en-US" altLang="zh-CN" sz="1600" baseline="-25000" dirty="0" err="1">
                <a:latin typeface="华文楷体" pitchFamily="2" charset="-122"/>
                <a:ea typeface="华文楷体" pitchFamily="2" charset="-122"/>
              </a:rPr>
              <a:t>zpf</a:t>
            </a:r>
            <a:r>
              <a:rPr lang="zh-CN" altLang="en-US" sz="1600" dirty="0">
                <a:latin typeface="华文楷体" pitchFamily="2" charset="-122"/>
                <a:ea typeface="华文楷体" pitchFamily="2" charset="-122"/>
              </a:rPr>
              <a:t>为</a:t>
            </a:r>
            <a:r>
              <a:rPr lang="en-US" altLang="zh-CN" sz="1600" dirty="0">
                <a:latin typeface="华文楷体" pitchFamily="2" charset="-122"/>
                <a:ea typeface="华文楷体" pitchFamily="2" charset="-122"/>
              </a:rPr>
              <a:t>0.06</a:t>
            </a:r>
            <a:r>
              <a:rPr lang="en-US" altLang="zh-CN" sz="1600" dirty="0">
                <a:latin typeface="Symbol" pitchFamily="18" charset="2"/>
                <a:ea typeface="华文楷体" pitchFamily="2" charset="-122"/>
              </a:rPr>
              <a:t>F</a:t>
            </a:r>
            <a:r>
              <a:rPr lang="en-US" altLang="zh-CN" sz="1600" baseline="-25000" dirty="0">
                <a:latin typeface="华文楷体" pitchFamily="2" charset="-122"/>
                <a:ea typeface="华文楷体" pitchFamily="2" charset="-122"/>
              </a:rPr>
              <a:t>0</a:t>
            </a:r>
            <a:r>
              <a:rPr lang="zh-CN" altLang="en-US" sz="1600" dirty="0">
                <a:latin typeface="华文楷体" pitchFamily="2" charset="-122"/>
                <a:ea typeface="华文楷体" pitchFamily="2" charset="-122"/>
              </a:rPr>
              <a:t>。</a:t>
            </a:r>
            <a:endParaRPr lang="en-US" sz="1600" dirty="0">
              <a:latin typeface="华文楷体" pitchFamily="2" charset="-122"/>
              <a:ea typeface="华文楷体" pitchFamily="2" charset="-122"/>
            </a:endParaRPr>
          </a:p>
        </p:txBody>
      </p:sp>
      <p:cxnSp>
        <p:nvCxnSpPr>
          <p:cNvPr id="12" name="直接连接符 11">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13" name="TextBox 5">
            <a:extLst>
              <a:ext uri="{FF2B5EF4-FFF2-40B4-BE49-F238E27FC236}">
                <a16:creationId xmlns="" xmlns:a16="http://schemas.microsoft.com/office/drawing/2014/main" id="{FA086800-C5CB-4170-88E7-9E97C0DAC329}"/>
              </a:ext>
            </a:extLst>
          </p:cNvPr>
          <p:cNvSpPr txBox="1"/>
          <p:nvPr/>
        </p:nvSpPr>
        <p:spPr>
          <a:xfrm>
            <a:off x="76200" y="101025"/>
            <a:ext cx="4705134"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Z and zero point fluctuation</a:t>
            </a:r>
          </a:p>
        </p:txBody>
      </p:sp>
      <p:pic>
        <p:nvPicPr>
          <p:cNvPr id="14" name="Picture 2" descr="http://www.sustc.edu.cn/upload/images/pangcq/logo/%E6%A0%A1%E5%BE%BD.png"/>
          <p:cNvPicPr>
            <a:picLocks noChangeAspect="1" noChangeArrowheads="1"/>
          </p:cNvPicPr>
          <p:nvPr/>
        </p:nvPicPr>
        <p:blipFill>
          <a:blip r:embed="rId7" cstate="print"/>
          <a:srcRect/>
          <a:stretch>
            <a:fillRect/>
          </a:stretch>
        </p:blipFill>
        <p:spPr bwMode="auto">
          <a:xfrm>
            <a:off x="7467600" y="12711"/>
            <a:ext cx="1180148" cy="848678"/>
          </a:xfrm>
          <a:prstGeom prst="rect">
            <a:avLst/>
          </a:prstGeom>
          <a:noFill/>
        </p:spPr>
      </p:pic>
      <p:pic>
        <p:nvPicPr>
          <p:cNvPr id="15" name="图片 14" descr="icon.png"/>
          <p:cNvPicPr>
            <a:picLocks/>
          </p:cNvPicPr>
          <p:nvPr/>
        </p:nvPicPr>
        <p:blipFill>
          <a:blip r:embed="rId8"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6921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p:cNvPicPr>
            <a:picLocks noChangeAspect="1" noChangeArrowheads="1"/>
          </p:cNvPicPr>
          <p:nvPr/>
        </p:nvPicPr>
        <p:blipFill>
          <a:blip r:embed="rId4" cstate="print"/>
          <a:srcRect/>
          <a:stretch>
            <a:fillRect/>
          </a:stretch>
        </p:blipFill>
        <p:spPr bwMode="auto">
          <a:xfrm>
            <a:off x="2113491" y="1036896"/>
            <a:ext cx="2057400" cy="329184"/>
          </a:xfrm>
          <a:prstGeom prst="rect">
            <a:avLst/>
          </a:prstGeom>
          <a:noFill/>
          <a:ln w="9525">
            <a:noFill/>
            <a:miter lim="800000"/>
            <a:headEnd/>
            <a:tailEnd/>
          </a:ln>
        </p:spPr>
      </p:pic>
      <p:pic>
        <p:nvPicPr>
          <p:cNvPr id="4105" name="Picture 9"/>
          <p:cNvPicPr>
            <a:picLocks noChangeAspect="1" noChangeArrowheads="1"/>
          </p:cNvPicPr>
          <p:nvPr/>
        </p:nvPicPr>
        <p:blipFill>
          <a:blip r:embed="rId5" cstate="print"/>
          <a:srcRect/>
          <a:stretch>
            <a:fillRect/>
          </a:stretch>
        </p:blipFill>
        <p:spPr bwMode="auto">
          <a:xfrm>
            <a:off x="4399492" y="1084161"/>
            <a:ext cx="914400" cy="267629"/>
          </a:xfrm>
          <a:prstGeom prst="rect">
            <a:avLst/>
          </a:prstGeom>
          <a:noFill/>
          <a:ln w="9525">
            <a:noFill/>
            <a:miter lim="800000"/>
            <a:headEnd/>
            <a:tailEnd/>
          </a:ln>
        </p:spPr>
      </p:pic>
      <p:pic>
        <p:nvPicPr>
          <p:cNvPr id="4106" name="Picture 10"/>
          <p:cNvPicPr>
            <a:picLocks noChangeAspect="1" noChangeArrowheads="1"/>
          </p:cNvPicPr>
          <p:nvPr/>
        </p:nvPicPr>
        <p:blipFill>
          <a:blip r:embed="rId6" cstate="print"/>
          <a:srcRect/>
          <a:stretch>
            <a:fillRect/>
          </a:stretch>
        </p:blipFill>
        <p:spPr bwMode="auto">
          <a:xfrm>
            <a:off x="5482683" y="1066800"/>
            <a:ext cx="1070517" cy="304800"/>
          </a:xfrm>
          <a:prstGeom prst="rect">
            <a:avLst/>
          </a:prstGeom>
          <a:noFill/>
          <a:ln w="9525">
            <a:noFill/>
            <a:miter lim="800000"/>
            <a:headEnd/>
            <a:tailEnd/>
          </a:ln>
        </p:spPr>
      </p:pic>
      <p:graphicFrame>
        <p:nvGraphicFramePr>
          <p:cNvPr id="4100" name="Object 4"/>
          <p:cNvGraphicFramePr>
            <a:graphicFrameLocks noChangeAspect="1"/>
          </p:cNvGraphicFramePr>
          <p:nvPr/>
        </p:nvGraphicFramePr>
        <p:xfrm>
          <a:off x="5265738" y="1863550"/>
          <a:ext cx="830262" cy="623888"/>
        </p:xfrm>
        <a:graphic>
          <a:graphicData uri="http://schemas.openxmlformats.org/presentationml/2006/ole">
            <p:oleObj spid="_x0000_s119852" name="公式" r:id="rId7" imgW="13716000" imgH="10363200" progId="Equation.3">
              <p:embed/>
            </p:oleObj>
          </a:graphicData>
        </a:graphic>
      </p:graphicFrame>
      <p:sp>
        <p:nvSpPr>
          <p:cNvPr id="22" name="TextBox 21"/>
          <p:cNvSpPr txBox="1"/>
          <p:nvPr/>
        </p:nvSpPr>
        <p:spPr>
          <a:xfrm>
            <a:off x="304800" y="1447800"/>
            <a:ext cx="80010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上述哈密顿量已经不再是一个标准的二次型，当</a:t>
            </a:r>
            <a:r>
              <a:rPr lang="en-US" altLang="zh-CN" sz="1600" i="1" dirty="0">
                <a:latin typeface="Symbol" pitchFamily="18" charset="2"/>
                <a:ea typeface="华文楷体" pitchFamily="2" charset="-122"/>
              </a:rPr>
              <a:t>f</a:t>
            </a:r>
            <a:r>
              <a:rPr lang="zh-CN" altLang="en-US" sz="1600" dirty="0">
                <a:latin typeface="华文楷体" pitchFamily="2" charset="-122"/>
                <a:ea typeface="华文楷体" pitchFamily="2" charset="-122"/>
              </a:rPr>
              <a:t>足够小时可以用微扰展开：</a:t>
            </a:r>
            <a:endParaRPr lang="en-US" sz="1600" dirty="0">
              <a:latin typeface="华文楷体" pitchFamily="2" charset="-122"/>
              <a:ea typeface="华文楷体" pitchFamily="2" charset="-122"/>
            </a:endParaRPr>
          </a:p>
        </p:txBody>
      </p:sp>
      <p:sp>
        <p:nvSpPr>
          <p:cNvPr id="23" name="TextBox 22"/>
          <p:cNvSpPr txBox="1"/>
          <p:nvPr/>
        </p:nvSpPr>
        <p:spPr>
          <a:xfrm>
            <a:off x="304800" y="2590800"/>
            <a:ext cx="87630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如果只保留到</a:t>
            </a:r>
            <a:r>
              <a:rPr lang="en-US" altLang="zh-CN" sz="1600" dirty="0">
                <a:latin typeface="Symbol" pitchFamily="18" charset="2"/>
                <a:ea typeface="华文楷体" pitchFamily="2" charset="-122"/>
              </a:rPr>
              <a:t>f</a:t>
            </a:r>
            <a:r>
              <a:rPr lang="en-US" altLang="zh-CN" sz="1600" baseline="30000" dirty="0">
                <a:latin typeface="华文楷体" pitchFamily="2" charset="-122"/>
                <a:ea typeface="华文楷体" pitchFamily="2" charset="-122"/>
              </a:rPr>
              <a:t>2</a:t>
            </a:r>
            <a:r>
              <a:rPr lang="zh-CN" altLang="en-US" sz="1600" dirty="0">
                <a:latin typeface="华文楷体" pitchFamily="2" charset="-122"/>
                <a:ea typeface="华文楷体" pitchFamily="2" charset="-122"/>
              </a:rPr>
              <a:t>近似，则约瑟夫森结可视为一个简谐振子（忽略一个常数项）：                                 </a:t>
            </a:r>
            <a:endParaRPr lang="en-US" sz="1600" dirty="0">
              <a:latin typeface="华文楷体" pitchFamily="2" charset="-122"/>
              <a:ea typeface="华文楷体" pitchFamily="2" charset="-122"/>
            </a:endParaRPr>
          </a:p>
        </p:txBody>
      </p:sp>
      <p:graphicFrame>
        <p:nvGraphicFramePr>
          <p:cNvPr id="4" name="Object 9"/>
          <p:cNvGraphicFramePr>
            <a:graphicFrameLocks noChangeAspect="1"/>
          </p:cNvGraphicFramePr>
          <p:nvPr/>
        </p:nvGraphicFramePr>
        <p:xfrm>
          <a:off x="2133600" y="1862554"/>
          <a:ext cx="2589213" cy="568325"/>
        </p:xfrm>
        <a:graphic>
          <a:graphicData uri="http://schemas.openxmlformats.org/presentationml/2006/ole">
            <p:oleObj spid="_x0000_s119853" name="公式" r:id="rId8" imgW="42672000" imgH="9448800" progId="Equation.3">
              <p:embed/>
            </p:oleObj>
          </a:graphicData>
        </a:graphic>
      </p:graphicFrame>
      <p:graphicFrame>
        <p:nvGraphicFramePr>
          <p:cNvPr id="6" name="Object 10"/>
          <p:cNvGraphicFramePr>
            <a:graphicFrameLocks noChangeAspect="1"/>
          </p:cNvGraphicFramePr>
          <p:nvPr/>
        </p:nvGraphicFramePr>
        <p:xfrm>
          <a:off x="914400" y="3009521"/>
          <a:ext cx="3067050" cy="677863"/>
        </p:xfrm>
        <a:graphic>
          <a:graphicData uri="http://schemas.openxmlformats.org/presentationml/2006/ole">
            <p:oleObj spid="_x0000_s119854" name="公式" r:id="rId9" imgW="50596800" imgH="11277600" progId="Equation.3">
              <p:embed/>
            </p:oleObj>
          </a:graphicData>
        </a:graphic>
      </p:graphicFrame>
      <p:graphicFrame>
        <p:nvGraphicFramePr>
          <p:cNvPr id="4107" name="Object 11"/>
          <p:cNvGraphicFramePr>
            <a:graphicFrameLocks noChangeAspect="1"/>
          </p:cNvGraphicFramePr>
          <p:nvPr/>
        </p:nvGraphicFramePr>
        <p:xfrm>
          <a:off x="4260850" y="2999839"/>
          <a:ext cx="1901825" cy="660400"/>
        </p:xfrm>
        <a:graphic>
          <a:graphicData uri="http://schemas.openxmlformats.org/presentationml/2006/ole">
            <p:oleObj spid="_x0000_s119855" name="公式" r:id="rId10" imgW="31394400" imgH="10972800" progId="Equation.3">
              <p:embed/>
            </p:oleObj>
          </a:graphicData>
        </a:graphic>
      </p:graphicFrame>
      <p:graphicFrame>
        <p:nvGraphicFramePr>
          <p:cNvPr id="4108" name="Object 12"/>
          <p:cNvGraphicFramePr>
            <a:graphicFrameLocks noChangeAspect="1"/>
          </p:cNvGraphicFramePr>
          <p:nvPr/>
        </p:nvGraphicFramePr>
        <p:xfrm>
          <a:off x="4776787" y="3761839"/>
          <a:ext cx="1700213" cy="623887"/>
        </p:xfrm>
        <a:graphic>
          <a:graphicData uri="http://schemas.openxmlformats.org/presentationml/2006/ole">
            <p:oleObj spid="_x0000_s119856" name="公式" r:id="rId11" imgW="28041600" imgH="10363200" progId="Equation.3">
              <p:embed/>
            </p:oleObj>
          </a:graphicData>
        </a:graphic>
      </p:graphicFrame>
      <p:sp>
        <p:nvSpPr>
          <p:cNvPr id="30" name="TextBox 29"/>
          <p:cNvSpPr txBox="1"/>
          <p:nvPr/>
        </p:nvSpPr>
        <p:spPr>
          <a:xfrm>
            <a:off x="304800" y="3875474"/>
            <a:ext cx="49530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这个结果和前面得到的非线性电感结果一致：</a:t>
            </a:r>
            <a:endParaRPr lang="en-US" sz="1600" dirty="0">
              <a:latin typeface="华文楷体" pitchFamily="2" charset="-122"/>
              <a:ea typeface="华文楷体" pitchFamily="2" charset="-122"/>
            </a:endParaRPr>
          </a:p>
        </p:txBody>
      </p:sp>
      <p:graphicFrame>
        <p:nvGraphicFramePr>
          <p:cNvPr id="117767" name="Object 7"/>
          <p:cNvGraphicFramePr>
            <a:graphicFrameLocks noChangeAspect="1"/>
          </p:cNvGraphicFramePr>
          <p:nvPr/>
        </p:nvGraphicFramePr>
        <p:xfrm>
          <a:off x="6477000" y="2980153"/>
          <a:ext cx="2308225" cy="698500"/>
        </p:xfrm>
        <a:graphic>
          <a:graphicData uri="http://schemas.openxmlformats.org/presentationml/2006/ole">
            <p:oleObj spid="_x0000_s119857" name="公式" r:id="rId12" imgW="38100000" imgH="11582400" progId="Equation.3">
              <p:embed/>
            </p:oleObj>
          </a:graphicData>
        </a:graphic>
      </p:graphicFrame>
      <p:pic>
        <p:nvPicPr>
          <p:cNvPr id="25" name="Picture 8"/>
          <p:cNvPicPr>
            <a:picLocks noChangeAspect="1" noChangeArrowheads="1"/>
          </p:cNvPicPr>
          <p:nvPr/>
        </p:nvPicPr>
        <p:blipFill>
          <a:blip r:embed="rId13" cstate="print"/>
          <a:srcRect/>
          <a:stretch>
            <a:fillRect/>
          </a:stretch>
        </p:blipFill>
        <p:spPr bwMode="auto">
          <a:xfrm>
            <a:off x="609600" y="4953000"/>
            <a:ext cx="2057400" cy="1774086"/>
          </a:xfrm>
          <a:prstGeom prst="rect">
            <a:avLst/>
          </a:prstGeom>
          <a:noFill/>
          <a:ln w="9525">
            <a:noFill/>
            <a:miter lim="800000"/>
            <a:headEnd/>
            <a:tailEnd/>
          </a:ln>
        </p:spPr>
      </p:pic>
      <p:pic>
        <p:nvPicPr>
          <p:cNvPr id="26" name="Picture 10"/>
          <p:cNvPicPr>
            <a:picLocks noChangeAspect="1" noChangeArrowheads="1"/>
          </p:cNvPicPr>
          <p:nvPr/>
        </p:nvPicPr>
        <p:blipFill>
          <a:blip r:embed="rId14" cstate="print"/>
          <a:srcRect/>
          <a:stretch>
            <a:fillRect/>
          </a:stretch>
        </p:blipFill>
        <p:spPr bwMode="auto">
          <a:xfrm>
            <a:off x="2971800" y="4986050"/>
            <a:ext cx="1419497" cy="1795750"/>
          </a:xfrm>
          <a:prstGeom prst="rect">
            <a:avLst/>
          </a:prstGeom>
          <a:noFill/>
          <a:ln w="9525">
            <a:noFill/>
            <a:miter lim="800000"/>
            <a:headEnd/>
            <a:tailEnd/>
          </a:ln>
        </p:spPr>
      </p:pic>
      <p:sp>
        <p:nvSpPr>
          <p:cNvPr id="28" name="TextBox 27"/>
          <p:cNvSpPr txBox="1"/>
          <p:nvPr/>
        </p:nvSpPr>
        <p:spPr>
          <a:xfrm>
            <a:off x="304800" y="4572000"/>
            <a:ext cx="4953000" cy="338554"/>
          </a:xfrm>
          <a:prstGeom prst="rect">
            <a:avLst/>
          </a:prstGeom>
          <a:noFill/>
        </p:spPr>
        <p:txBody>
          <a:bodyPr wrap="square" rtlCol="0">
            <a:spAutoFit/>
          </a:bodyPr>
          <a:lstStyle/>
          <a:p>
            <a:r>
              <a:rPr lang="zh-CN" altLang="en-US" sz="1600" dirty="0">
                <a:latin typeface="华文楷体" pitchFamily="2" charset="-122"/>
                <a:ea typeface="华文楷体" pitchFamily="2" charset="-122"/>
              </a:rPr>
              <a:t>对该简谐振子进行正则量子化：</a:t>
            </a:r>
            <a:endParaRPr lang="en-US" sz="1600" dirty="0">
              <a:latin typeface="华文楷体" pitchFamily="2" charset="-122"/>
              <a:ea typeface="华文楷体" pitchFamily="2" charset="-122"/>
            </a:endParaRPr>
          </a:p>
        </p:txBody>
      </p:sp>
      <p:sp>
        <p:nvSpPr>
          <p:cNvPr id="32" name="TextBox 31"/>
          <p:cNvSpPr txBox="1"/>
          <p:nvPr/>
        </p:nvSpPr>
        <p:spPr>
          <a:xfrm>
            <a:off x="4876800" y="4724400"/>
            <a:ext cx="3505200" cy="338554"/>
          </a:xfrm>
          <a:prstGeom prst="rect">
            <a:avLst/>
          </a:prstGeom>
          <a:noFill/>
        </p:spPr>
        <p:txBody>
          <a:bodyPr wrap="square" rtlCol="0">
            <a:spAutoFit/>
          </a:bodyPr>
          <a:lstStyle/>
          <a:p>
            <a:pPr algn="just"/>
            <a:r>
              <a:rPr lang="zh-CN" altLang="en-US" sz="1600" dirty="0">
                <a:latin typeface="华文楷体" pitchFamily="2" charset="-122"/>
                <a:ea typeface="华文楷体" pitchFamily="2" charset="-122"/>
              </a:rPr>
              <a:t>考虑</a:t>
            </a:r>
            <a:r>
              <a:rPr lang="en-US" altLang="zh-CN" sz="1600" dirty="0">
                <a:latin typeface="华文楷体" pitchFamily="2" charset="-122"/>
                <a:ea typeface="华文楷体" pitchFamily="2" charset="-122"/>
              </a:rPr>
              <a:t>4</a:t>
            </a:r>
            <a:r>
              <a:rPr lang="zh-CN" altLang="en-US" sz="1600" dirty="0">
                <a:latin typeface="华文楷体" pitchFamily="2" charset="-122"/>
                <a:ea typeface="华文楷体" pitchFamily="2" charset="-122"/>
              </a:rPr>
              <a:t>阶修正：</a:t>
            </a:r>
            <a:endParaRPr lang="en-US" sz="1600" dirty="0">
              <a:latin typeface="华文楷体" pitchFamily="2" charset="-122"/>
              <a:ea typeface="华文楷体" pitchFamily="2" charset="-122"/>
            </a:endParaRPr>
          </a:p>
        </p:txBody>
      </p:sp>
      <p:pic>
        <p:nvPicPr>
          <p:cNvPr id="34" name="Picture 9"/>
          <p:cNvPicPr>
            <a:picLocks noChangeAspect="1" noChangeArrowheads="1"/>
          </p:cNvPicPr>
          <p:nvPr/>
        </p:nvPicPr>
        <p:blipFill>
          <a:blip r:embed="rId15" cstate="print"/>
          <a:srcRect/>
          <a:stretch>
            <a:fillRect/>
          </a:stretch>
        </p:blipFill>
        <p:spPr bwMode="auto">
          <a:xfrm>
            <a:off x="5638800" y="5105400"/>
            <a:ext cx="2133600" cy="623777"/>
          </a:xfrm>
          <a:prstGeom prst="rect">
            <a:avLst/>
          </a:prstGeom>
          <a:noFill/>
          <a:ln w="9525">
            <a:noFill/>
            <a:miter lim="800000"/>
            <a:headEnd/>
            <a:tailEnd/>
          </a:ln>
        </p:spPr>
      </p:pic>
      <p:pic>
        <p:nvPicPr>
          <p:cNvPr id="35" name="Picture 10"/>
          <p:cNvPicPr>
            <a:picLocks noChangeAspect="1" noChangeArrowheads="1"/>
          </p:cNvPicPr>
          <p:nvPr/>
        </p:nvPicPr>
        <p:blipFill>
          <a:blip r:embed="rId16" cstate="print"/>
          <a:srcRect/>
          <a:stretch>
            <a:fillRect/>
          </a:stretch>
        </p:blipFill>
        <p:spPr bwMode="auto">
          <a:xfrm>
            <a:off x="5105400" y="5867400"/>
            <a:ext cx="2438400" cy="559758"/>
          </a:xfrm>
          <a:prstGeom prst="rect">
            <a:avLst/>
          </a:prstGeom>
          <a:noFill/>
          <a:ln w="9525">
            <a:noFill/>
            <a:miter lim="800000"/>
            <a:headEnd/>
            <a:tailEnd/>
          </a:ln>
        </p:spPr>
      </p:pic>
      <p:cxnSp>
        <p:nvCxnSpPr>
          <p:cNvPr id="36" name="直接连接符 35">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37" name="TextBox 5">
            <a:extLst>
              <a:ext uri="{FF2B5EF4-FFF2-40B4-BE49-F238E27FC236}">
                <a16:creationId xmlns="" xmlns:a16="http://schemas.microsoft.com/office/drawing/2014/main" id="{FA086800-C5CB-4170-88E7-9E97C0DAC329}"/>
              </a:ext>
            </a:extLst>
          </p:cNvPr>
          <p:cNvSpPr txBox="1"/>
          <p:nvPr/>
        </p:nvSpPr>
        <p:spPr>
          <a:xfrm>
            <a:off x="76200" y="101025"/>
            <a:ext cx="4025461"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Transmon(</a:t>
            </a:r>
            <a:r>
              <a:rPr lang="en-US" altLang="zh-CN" sz="3200" dirty="0" err="1">
                <a:latin typeface="华文楷体" pitchFamily="2" charset="-122"/>
                <a:ea typeface="华文楷体" pitchFamily="2" charset="-122"/>
              </a:rPr>
              <a:t>Xmon</a:t>
            </a:r>
            <a:r>
              <a:rPr lang="en-US" altLang="zh-CN" sz="3200" dirty="0">
                <a:latin typeface="华文楷体" pitchFamily="2" charset="-122"/>
                <a:ea typeface="华文楷体" pitchFamily="2" charset="-122"/>
              </a:rPr>
              <a:t>) qubit</a:t>
            </a:r>
          </a:p>
        </p:txBody>
      </p:sp>
      <p:pic>
        <p:nvPicPr>
          <p:cNvPr id="38" name="Picture 2" descr="http://www.sustc.edu.cn/upload/images/pangcq/logo/%E6%A0%A1%E5%BE%BD.png"/>
          <p:cNvPicPr>
            <a:picLocks noChangeAspect="1" noChangeArrowheads="1"/>
          </p:cNvPicPr>
          <p:nvPr/>
        </p:nvPicPr>
        <p:blipFill>
          <a:blip r:embed="rId17" cstate="print"/>
          <a:srcRect/>
          <a:stretch>
            <a:fillRect/>
          </a:stretch>
        </p:blipFill>
        <p:spPr bwMode="auto">
          <a:xfrm>
            <a:off x="7467600" y="12711"/>
            <a:ext cx="1180148" cy="848678"/>
          </a:xfrm>
          <a:prstGeom prst="rect">
            <a:avLst/>
          </a:prstGeom>
          <a:noFill/>
        </p:spPr>
      </p:pic>
      <p:pic>
        <p:nvPicPr>
          <p:cNvPr id="39" name="图片 38" descr="icon.png"/>
          <p:cNvPicPr>
            <a:picLocks/>
          </p:cNvPicPr>
          <p:nvPr/>
        </p:nvPicPr>
        <p:blipFill>
          <a:blip r:embed="rId18"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69217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7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0" grpId="0"/>
      <p:bldP spid="28"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228600" y="914400"/>
            <a:ext cx="8610600" cy="338554"/>
          </a:xfrm>
          <a:prstGeom prst="rect">
            <a:avLst/>
          </a:prstGeom>
          <a:noFill/>
        </p:spPr>
        <p:txBody>
          <a:bodyPr wrap="square" rtlCol="0">
            <a:spAutoFit/>
          </a:bodyPr>
          <a:lstStyle/>
          <a:p>
            <a:pPr algn="just"/>
            <a:r>
              <a:rPr lang="zh-CN" altLang="en-US" sz="1600" dirty="0">
                <a:latin typeface="华文楷体" pitchFamily="2" charset="-122"/>
                <a:ea typeface="华文楷体" pitchFamily="2" charset="-122"/>
              </a:rPr>
              <a:t>把这项修正考虑进来计算间谐振子第</a:t>
            </a:r>
            <a:r>
              <a:rPr lang="en-US" altLang="zh-CN" sz="1600" dirty="0">
                <a:latin typeface="华文楷体" pitchFamily="2" charset="-122"/>
                <a:ea typeface="华文楷体" pitchFamily="2" charset="-122"/>
              </a:rPr>
              <a:t>m</a:t>
            </a:r>
            <a:r>
              <a:rPr lang="zh-CN" altLang="en-US" sz="1600" dirty="0">
                <a:latin typeface="华文楷体" pitchFamily="2" charset="-122"/>
                <a:ea typeface="华文楷体" pitchFamily="2" charset="-122"/>
              </a:rPr>
              <a:t>个能级的能量修正：</a:t>
            </a:r>
            <a:endParaRPr lang="en-US" sz="1600" dirty="0">
              <a:latin typeface="华文楷体" pitchFamily="2" charset="-122"/>
              <a:ea typeface="华文楷体" pitchFamily="2" charset="-122"/>
            </a:endParaRPr>
          </a:p>
        </p:txBody>
      </p:sp>
      <p:grpSp>
        <p:nvGrpSpPr>
          <p:cNvPr id="2" name="组合 33"/>
          <p:cNvGrpSpPr>
            <a:grpSpLocks noChangeAspect="1"/>
          </p:cNvGrpSpPr>
          <p:nvPr/>
        </p:nvGrpSpPr>
        <p:grpSpPr>
          <a:xfrm>
            <a:off x="381000" y="1283434"/>
            <a:ext cx="4616275" cy="506730"/>
            <a:chOff x="1447800" y="4191000"/>
            <a:chExt cx="6594678" cy="723900"/>
          </a:xfrm>
        </p:grpSpPr>
        <p:pic>
          <p:nvPicPr>
            <p:cNvPr id="29707" name="Picture 11"/>
            <p:cNvPicPr>
              <a:picLocks noChangeAspect="1" noChangeArrowheads="1"/>
            </p:cNvPicPr>
            <p:nvPr/>
          </p:nvPicPr>
          <p:blipFill>
            <a:blip r:embed="rId3" cstate="print"/>
            <a:srcRect/>
            <a:stretch>
              <a:fillRect/>
            </a:stretch>
          </p:blipFill>
          <p:spPr bwMode="auto">
            <a:xfrm>
              <a:off x="1447800" y="4191000"/>
              <a:ext cx="3733800" cy="723900"/>
            </a:xfrm>
            <a:prstGeom prst="rect">
              <a:avLst/>
            </a:prstGeom>
            <a:noFill/>
            <a:ln w="9525">
              <a:noFill/>
              <a:miter lim="800000"/>
              <a:headEnd/>
              <a:tailEnd/>
            </a:ln>
          </p:spPr>
        </p:pic>
        <p:pic>
          <p:nvPicPr>
            <p:cNvPr id="29708" name="Picture 12"/>
            <p:cNvPicPr>
              <a:picLocks noChangeAspect="1" noChangeArrowheads="1"/>
            </p:cNvPicPr>
            <p:nvPr/>
          </p:nvPicPr>
          <p:blipFill>
            <a:blip r:embed="rId4" cstate="print"/>
            <a:srcRect/>
            <a:stretch>
              <a:fillRect/>
            </a:stretch>
          </p:blipFill>
          <p:spPr bwMode="auto">
            <a:xfrm>
              <a:off x="5156403" y="4238265"/>
              <a:ext cx="2886075" cy="666750"/>
            </a:xfrm>
            <a:prstGeom prst="rect">
              <a:avLst/>
            </a:prstGeom>
            <a:noFill/>
            <a:ln w="9525">
              <a:noFill/>
              <a:miter lim="800000"/>
              <a:headEnd/>
              <a:tailEnd/>
            </a:ln>
          </p:spPr>
        </p:pic>
      </p:grpSp>
      <p:pic>
        <p:nvPicPr>
          <p:cNvPr id="29709" name="Picture 13"/>
          <p:cNvPicPr>
            <a:picLocks noChangeAspect="1" noChangeArrowheads="1"/>
          </p:cNvPicPr>
          <p:nvPr/>
        </p:nvPicPr>
        <p:blipFill>
          <a:blip r:embed="rId5" cstate="print"/>
          <a:srcRect/>
          <a:stretch>
            <a:fillRect/>
          </a:stretch>
        </p:blipFill>
        <p:spPr bwMode="auto">
          <a:xfrm>
            <a:off x="563029" y="1740634"/>
            <a:ext cx="3534410" cy="502920"/>
          </a:xfrm>
          <a:prstGeom prst="rect">
            <a:avLst/>
          </a:prstGeom>
          <a:noFill/>
          <a:ln w="9525">
            <a:noFill/>
            <a:miter lim="800000"/>
            <a:headEnd/>
            <a:tailEnd/>
          </a:ln>
        </p:spPr>
      </p:pic>
      <p:pic>
        <p:nvPicPr>
          <p:cNvPr id="29710" name="Picture 14"/>
          <p:cNvPicPr>
            <a:picLocks noChangeAspect="1" noChangeArrowheads="1"/>
          </p:cNvPicPr>
          <p:nvPr/>
        </p:nvPicPr>
        <p:blipFill>
          <a:blip r:embed="rId6" cstate="print"/>
          <a:srcRect/>
          <a:stretch>
            <a:fillRect/>
          </a:stretch>
        </p:blipFill>
        <p:spPr bwMode="auto">
          <a:xfrm>
            <a:off x="4267200" y="1893034"/>
            <a:ext cx="2057400" cy="262381"/>
          </a:xfrm>
          <a:prstGeom prst="rect">
            <a:avLst/>
          </a:prstGeom>
          <a:noFill/>
          <a:ln w="9525">
            <a:noFill/>
            <a:miter lim="800000"/>
            <a:headEnd/>
            <a:tailEnd/>
          </a:ln>
        </p:spPr>
      </p:pic>
      <p:pic>
        <p:nvPicPr>
          <p:cNvPr id="29711" name="Picture 15"/>
          <p:cNvPicPr>
            <a:picLocks noChangeAspect="1" noChangeArrowheads="1"/>
          </p:cNvPicPr>
          <p:nvPr/>
        </p:nvPicPr>
        <p:blipFill>
          <a:blip r:embed="rId7" cstate="print"/>
          <a:srcRect/>
          <a:stretch>
            <a:fillRect/>
          </a:stretch>
        </p:blipFill>
        <p:spPr bwMode="auto">
          <a:xfrm>
            <a:off x="6515573" y="1821081"/>
            <a:ext cx="2076450" cy="342900"/>
          </a:xfrm>
          <a:prstGeom prst="rect">
            <a:avLst/>
          </a:prstGeom>
          <a:noFill/>
          <a:ln w="9525">
            <a:noFill/>
            <a:miter lim="800000"/>
            <a:headEnd/>
            <a:tailEnd/>
          </a:ln>
        </p:spPr>
      </p:pic>
      <p:sp>
        <p:nvSpPr>
          <p:cNvPr id="38" name="TextBox 37"/>
          <p:cNvSpPr txBox="1"/>
          <p:nvPr/>
        </p:nvSpPr>
        <p:spPr>
          <a:xfrm>
            <a:off x="381000" y="3459540"/>
            <a:ext cx="2743200" cy="1569660"/>
          </a:xfrm>
          <a:prstGeom prst="rect">
            <a:avLst/>
          </a:prstGeom>
          <a:noFill/>
        </p:spPr>
        <p:txBody>
          <a:bodyPr wrap="square" rtlCol="0">
            <a:spAutoFit/>
          </a:bodyPr>
          <a:lstStyle/>
          <a:p>
            <a:pPr algn="just"/>
            <a:r>
              <a:rPr lang="zh-CN" altLang="en-US" sz="1600" dirty="0">
                <a:latin typeface="华文楷体" pitchFamily="2" charset="-122"/>
                <a:ea typeface="华文楷体" pitchFamily="2" charset="-122"/>
              </a:rPr>
              <a:t>定性来说，</a:t>
            </a:r>
            <a:r>
              <a:rPr lang="en-US" altLang="zh-CN" sz="1600" dirty="0" err="1">
                <a:latin typeface="华文楷体" pitchFamily="2" charset="-122"/>
                <a:ea typeface="华文楷体" pitchFamily="2" charset="-122"/>
              </a:rPr>
              <a:t>cos</a:t>
            </a:r>
            <a:r>
              <a:rPr lang="en-US" altLang="zh-CN" sz="1600" dirty="0" err="1">
                <a:latin typeface="Symbol" pitchFamily="18" charset="2"/>
                <a:ea typeface="华文楷体" pitchFamily="2" charset="-122"/>
              </a:rPr>
              <a:t>f</a:t>
            </a:r>
            <a:r>
              <a:rPr lang="zh-CN" altLang="en-US" sz="1600" dirty="0">
                <a:latin typeface="华文楷体" pitchFamily="2" charset="-122"/>
                <a:ea typeface="华文楷体" pitchFamily="2" charset="-122"/>
              </a:rPr>
              <a:t>相对于简谐振子势能开口大，所以和谐振子能级比，</a:t>
            </a:r>
            <a:r>
              <a:rPr lang="en-US" altLang="zh-CN" sz="1600" dirty="0" err="1">
                <a:latin typeface="华文楷体" pitchFamily="2" charset="-122"/>
                <a:ea typeface="华文楷体" pitchFamily="2" charset="-122"/>
              </a:rPr>
              <a:t>cos</a:t>
            </a:r>
            <a:r>
              <a:rPr lang="en-US" altLang="zh-CN" sz="1600" dirty="0" err="1">
                <a:latin typeface="Symbol" pitchFamily="18" charset="2"/>
                <a:ea typeface="华文楷体" pitchFamily="2" charset="-122"/>
              </a:rPr>
              <a:t>f</a:t>
            </a:r>
            <a:r>
              <a:rPr lang="zh-CN" altLang="en-US" sz="1600" dirty="0">
                <a:latin typeface="华文楷体" pitchFamily="2" charset="-122"/>
                <a:ea typeface="华文楷体" pitchFamily="2" charset="-122"/>
              </a:rPr>
              <a:t>势能的能级都会往下落一点。</a:t>
            </a:r>
            <a:r>
              <a:rPr lang="en-US" altLang="zh-CN" sz="1600" dirty="0">
                <a:latin typeface="华文楷体" pitchFamily="2" charset="-122"/>
                <a:ea typeface="华文楷体" pitchFamily="2" charset="-122"/>
              </a:rPr>
              <a:t>E</a:t>
            </a:r>
            <a:r>
              <a:rPr lang="en-US" altLang="zh-CN" sz="1600" baseline="-25000" dirty="0">
                <a:latin typeface="华文楷体" pitchFamily="2" charset="-122"/>
                <a:ea typeface="华文楷体" pitchFamily="2" charset="-122"/>
              </a:rPr>
              <a:t>C</a:t>
            </a:r>
            <a:r>
              <a:rPr lang="zh-CN" altLang="en-US" sz="1600" dirty="0">
                <a:latin typeface="华文楷体" pitchFamily="2" charset="-122"/>
                <a:ea typeface="华文楷体" pitchFamily="2" charset="-122"/>
              </a:rPr>
              <a:t>正好等于</a:t>
            </a:r>
            <a:r>
              <a:rPr lang="en-US" altLang="zh-CN" sz="1600" dirty="0">
                <a:latin typeface="华文楷体" pitchFamily="2" charset="-122"/>
                <a:ea typeface="华文楷体" pitchFamily="2" charset="-122"/>
              </a:rPr>
              <a:t>E</a:t>
            </a:r>
            <a:r>
              <a:rPr lang="en-US" altLang="zh-CN" sz="1600" baseline="-25000" dirty="0">
                <a:latin typeface="华文楷体" pitchFamily="2" charset="-122"/>
                <a:ea typeface="华文楷体" pitchFamily="2" charset="-122"/>
              </a:rPr>
              <a:t>01</a:t>
            </a:r>
            <a:r>
              <a:rPr lang="zh-CN" altLang="en-US" sz="1600" dirty="0">
                <a:latin typeface="华文楷体" pitchFamily="2" charset="-122"/>
                <a:ea typeface="华文楷体" pitchFamily="2" charset="-122"/>
              </a:rPr>
              <a:t>和</a:t>
            </a:r>
            <a:r>
              <a:rPr lang="en-US" altLang="zh-CN" sz="1600" dirty="0">
                <a:latin typeface="华文楷体" pitchFamily="2" charset="-122"/>
                <a:ea typeface="华文楷体" pitchFamily="2" charset="-122"/>
              </a:rPr>
              <a:t>E</a:t>
            </a:r>
            <a:r>
              <a:rPr lang="en-US" altLang="zh-CN" sz="1600" baseline="-25000" dirty="0">
                <a:latin typeface="华文楷体" pitchFamily="2" charset="-122"/>
                <a:ea typeface="华文楷体" pitchFamily="2" charset="-122"/>
              </a:rPr>
              <a:t>12</a:t>
            </a:r>
            <a:r>
              <a:rPr lang="zh-CN" altLang="en-US" sz="1600" dirty="0">
                <a:latin typeface="华文楷体" pitchFamily="2" charset="-122"/>
                <a:ea typeface="华文楷体" pitchFamily="2" charset="-122"/>
              </a:rPr>
              <a:t>的差距，表征了体系的非谐性大小。</a:t>
            </a:r>
            <a:endParaRPr lang="en-US" sz="1600" dirty="0">
              <a:latin typeface="华文楷体" pitchFamily="2" charset="-122"/>
              <a:ea typeface="华文楷体" pitchFamily="2" charset="-122"/>
            </a:endParaRPr>
          </a:p>
        </p:txBody>
      </p:sp>
      <p:pic>
        <p:nvPicPr>
          <p:cNvPr id="22" name="图片 21">
            <a:extLst>
              <a:ext uri="{FF2B5EF4-FFF2-40B4-BE49-F238E27FC236}">
                <a16:creationId xmlns="" xmlns:a16="http://schemas.microsoft.com/office/drawing/2014/main" id="{78B4C47B-A364-43C0-8FE1-57472203EA7C}"/>
              </a:ext>
            </a:extLst>
          </p:cNvPr>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3352800" y="2362200"/>
            <a:ext cx="5334000" cy="4414346"/>
          </a:xfrm>
          <a:prstGeom prst="rect">
            <a:avLst/>
          </a:prstGeom>
        </p:spPr>
      </p:pic>
      <p:cxnSp>
        <p:nvCxnSpPr>
          <p:cNvPr id="24" name="直接连接符 23">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25" name="TextBox 5">
            <a:extLst>
              <a:ext uri="{FF2B5EF4-FFF2-40B4-BE49-F238E27FC236}">
                <a16:creationId xmlns="" xmlns:a16="http://schemas.microsoft.com/office/drawing/2014/main" id="{FA086800-C5CB-4170-88E7-9E97C0DAC329}"/>
              </a:ext>
            </a:extLst>
          </p:cNvPr>
          <p:cNvSpPr txBox="1"/>
          <p:nvPr/>
        </p:nvSpPr>
        <p:spPr>
          <a:xfrm>
            <a:off x="76200" y="101025"/>
            <a:ext cx="4025461"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Transmon(</a:t>
            </a:r>
            <a:r>
              <a:rPr lang="en-US" altLang="zh-CN" sz="3200" dirty="0" err="1">
                <a:latin typeface="华文楷体" pitchFamily="2" charset="-122"/>
                <a:ea typeface="华文楷体" pitchFamily="2" charset="-122"/>
              </a:rPr>
              <a:t>Xmon</a:t>
            </a:r>
            <a:r>
              <a:rPr lang="en-US" altLang="zh-CN" sz="3200" dirty="0">
                <a:latin typeface="华文楷体" pitchFamily="2" charset="-122"/>
                <a:ea typeface="华文楷体" pitchFamily="2" charset="-122"/>
              </a:rPr>
              <a:t>) qubit</a:t>
            </a:r>
          </a:p>
        </p:txBody>
      </p:sp>
      <p:pic>
        <p:nvPicPr>
          <p:cNvPr id="26" name="Picture 2" descr="http://www.sustc.edu.cn/upload/images/pangcq/logo/%E6%A0%A1%E5%BE%BD.png"/>
          <p:cNvPicPr>
            <a:picLocks noChangeAspect="1" noChangeArrowheads="1"/>
          </p:cNvPicPr>
          <p:nvPr/>
        </p:nvPicPr>
        <p:blipFill>
          <a:blip r:embed="rId9" cstate="print"/>
          <a:srcRect/>
          <a:stretch>
            <a:fillRect/>
          </a:stretch>
        </p:blipFill>
        <p:spPr bwMode="auto">
          <a:xfrm>
            <a:off x="7467600" y="12711"/>
            <a:ext cx="1180148" cy="848678"/>
          </a:xfrm>
          <a:prstGeom prst="rect">
            <a:avLst/>
          </a:prstGeom>
          <a:noFill/>
        </p:spPr>
      </p:pic>
      <p:pic>
        <p:nvPicPr>
          <p:cNvPr id="27" name="图片 26" descr="icon.png"/>
          <p:cNvPicPr>
            <a:picLocks/>
          </p:cNvPicPr>
          <p:nvPr/>
        </p:nvPicPr>
        <p:blipFill>
          <a:blip r:embed="rId10"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692179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517851" y="3438585"/>
            <a:ext cx="1723550" cy="400110"/>
          </a:xfrm>
          <a:prstGeom prst="rect">
            <a:avLst/>
          </a:prstGeom>
          <a:noFill/>
          <a:effectLst/>
        </p:spPr>
        <p:txBody>
          <a:bodyPr wrap="none">
            <a:spAutoFit/>
          </a:bodyPr>
          <a:lstStyle/>
          <a:p>
            <a:pPr marL="285750" indent="-285750" algn="ctr">
              <a:buClr>
                <a:srgbClr val="0000FF"/>
              </a:buClr>
              <a:defRPr/>
            </a:pPr>
            <a:r>
              <a:rPr lang="zh-CN" altLang="en-US" sz="2000" b="1" dirty="0">
                <a:latin typeface="华文楷体" pitchFamily="2" charset="-122"/>
                <a:ea typeface="华文楷体" pitchFamily="2" charset="-122"/>
              </a:rPr>
              <a:t>超导量子芯片</a:t>
            </a:r>
            <a:endParaRPr lang="en-US" altLang="zh-CN" sz="2000" b="1" dirty="0">
              <a:latin typeface="华文楷体" pitchFamily="2" charset="-122"/>
              <a:ea typeface="华文楷体" pitchFamily="2" charset="-122"/>
            </a:endParaRPr>
          </a:p>
        </p:txBody>
      </p:sp>
      <p:pic>
        <p:nvPicPr>
          <p:cNvPr id="25" name="Picture 4" descr="Image result for ion trap quantum computing">
            <a:hlinkClick r:id="rId3"/>
          </p:cNvPr>
          <p:cNvPicPr>
            <a:picLocks noChangeAspect="1" noChangeArrowheads="1"/>
          </p:cNvPicPr>
          <p:nvPr/>
        </p:nvPicPr>
        <p:blipFill>
          <a:blip r:embed="rId4" cstate="print"/>
          <a:srcRect/>
          <a:stretch>
            <a:fillRect/>
          </a:stretch>
        </p:blipFill>
        <p:spPr bwMode="auto">
          <a:xfrm>
            <a:off x="2743200" y="1200090"/>
            <a:ext cx="3124200" cy="2166112"/>
          </a:xfrm>
          <a:prstGeom prst="rect">
            <a:avLst/>
          </a:prstGeom>
          <a:noFill/>
        </p:spPr>
      </p:pic>
      <p:sp>
        <p:nvSpPr>
          <p:cNvPr id="26" name="TextBox 25"/>
          <p:cNvSpPr txBox="1"/>
          <p:nvPr/>
        </p:nvSpPr>
        <p:spPr>
          <a:xfrm>
            <a:off x="3794451" y="3429000"/>
            <a:ext cx="954108" cy="400110"/>
          </a:xfrm>
          <a:prstGeom prst="rect">
            <a:avLst/>
          </a:prstGeom>
          <a:noFill/>
          <a:effectLst/>
        </p:spPr>
        <p:txBody>
          <a:bodyPr wrap="none">
            <a:spAutoFit/>
          </a:bodyPr>
          <a:lstStyle/>
          <a:p>
            <a:pPr marL="285750" indent="-285750" algn="ctr">
              <a:buClr>
                <a:srgbClr val="0000FF"/>
              </a:buClr>
              <a:defRPr/>
            </a:pPr>
            <a:r>
              <a:rPr lang="zh-CN" altLang="en-US" sz="2000" b="1" dirty="0">
                <a:latin typeface="华文楷体" pitchFamily="2" charset="-122"/>
                <a:ea typeface="华文楷体" pitchFamily="2" charset="-122"/>
              </a:rPr>
              <a:t>离子阱</a:t>
            </a:r>
            <a:endParaRPr lang="en-US" altLang="zh-CN" sz="2000" b="1" dirty="0">
              <a:latin typeface="华文楷体" pitchFamily="2" charset="-122"/>
              <a:ea typeface="华文楷体" pitchFamily="2" charset="-122"/>
            </a:endParaRPr>
          </a:p>
        </p:txBody>
      </p:sp>
      <p:pic>
        <p:nvPicPr>
          <p:cNvPr id="27" name="Picture 8" descr="Image result for NV center quantum computing">
            <a:hlinkClick r:id="rId5"/>
          </p:cNvPr>
          <p:cNvPicPr>
            <a:picLocks noChangeAspect="1" noChangeArrowheads="1"/>
          </p:cNvPicPr>
          <p:nvPr/>
        </p:nvPicPr>
        <p:blipFill>
          <a:blip r:embed="rId6" cstate="print"/>
          <a:srcRect/>
          <a:stretch>
            <a:fillRect/>
          </a:stretch>
        </p:blipFill>
        <p:spPr bwMode="auto">
          <a:xfrm>
            <a:off x="2895600" y="4267200"/>
            <a:ext cx="3209765" cy="1981200"/>
          </a:xfrm>
          <a:prstGeom prst="rect">
            <a:avLst/>
          </a:prstGeom>
          <a:noFill/>
        </p:spPr>
      </p:pic>
      <p:pic>
        <p:nvPicPr>
          <p:cNvPr id="28" name="Picture 10" descr="Image result for cold atom quantum computing">
            <a:hlinkClick r:id="rId7"/>
          </p:cNvPr>
          <p:cNvPicPr>
            <a:picLocks noChangeAspect="1" noChangeArrowheads="1"/>
          </p:cNvPicPr>
          <p:nvPr/>
        </p:nvPicPr>
        <p:blipFill>
          <a:blip r:embed="rId8" cstate="print"/>
          <a:srcRect/>
          <a:stretch>
            <a:fillRect/>
          </a:stretch>
        </p:blipFill>
        <p:spPr bwMode="auto">
          <a:xfrm>
            <a:off x="6172200" y="1200090"/>
            <a:ext cx="2819400" cy="2114550"/>
          </a:xfrm>
          <a:prstGeom prst="rect">
            <a:avLst/>
          </a:prstGeom>
          <a:noFill/>
        </p:spPr>
      </p:pic>
      <p:pic>
        <p:nvPicPr>
          <p:cNvPr id="29" name="图片 28" descr="superconducting.jpg"/>
          <p:cNvPicPr>
            <a:picLocks noChangeAspect="1"/>
          </p:cNvPicPr>
          <p:nvPr/>
        </p:nvPicPr>
        <p:blipFill>
          <a:blip r:embed="rId9" cstate="print"/>
          <a:stretch>
            <a:fillRect/>
          </a:stretch>
        </p:blipFill>
        <p:spPr>
          <a:xfrm>
            <a:off x="228600" y="1200090"/>
            <a:ext cx="2313619" cy="2149788"/>
          </a:xfrm>
          <a:prstGeom prst="rect">
            <a:avLst/>
          </a:prstGeom>
        </p:spPr>
      </p:pic>
      <p:pic>
        <p:nvPicPr>
          <p:cNvPr id="30" name="图片 29" descr="QD.jpg"/>
          <p:cNvPicPr>
            <a:picLocks noChangeAspect="1"/>
          </p:cNvPicPr>
          <p:nvPr/>
        </p:nvPicPr>
        <p:blipFill>
          <a:blip r:embed="rId10" cstate="print"/>
          <a:stretch>
            <a:fillRect/>
          </a:stretch>
        </p:blipFill>
        <p:spPr>
          <a:xfrm>
            <a:off x="228600" y="4038600"/>
            <a:ext cx="2431676" cy="2286000"/>
          </a:xfrm>
          <a:prstGeom prst="rect">
            <a:avLst/>
          </a:prstGeom>
        </p:spPr>
      </p:pic>
      <p:pic>
        <p:nvPicPr>
          <p:cNvPr id="31" name="图片 30" descr="TQC.jpg"/>
          <p:cNvPicPr>
            <a:picLocks noChangeAspect="1"/>
          </p:cNvPicPr>
          <p:nvPr/>
        </p:nvPicPr>
        <p:blipFill>
          <a:blip r:embed="rId11" cstate="print"/>
          <a:stretch>
            <a:fillRect/>
          </a:stretch>
        </p:blipFill>
        <p:spPr>
          <a:xfrm>
            <a:off x="6248400" y="3733800"/>
            <a:ext cx="2720184" cy="2935594"/>
          </a:xfrm>
          <a:prstGeom prst="rect">
            <a:avLst/>
          </a:prstGeom>
        </p:spPr>
      </p:pic>
      <p:sp>
        <p:nvSpPr>
          <p:cNvPr id="32" name="TextBox 31"/>
          <p:cNvSpPr txBox="1"/>
          <p:nvPr/>
        </p:nvSpPr>
        <p:spPr>
          <a:xfrm>
            <a:off x="7019011" y="3429000"/>
            <a:ext cx="1210589" cy="400110"/>
          </a:xfrm>
          <a:prstGeom prst="rect">
            <a:avLst/>
          </a:prstGeom>
          <a:noFill/>
          <a:effectLst/>
        </p:spPr>
        <p:txBody>
          <a:bodyPr wrap="none">
            <a:spAutoFit/>
          </a:bodyPr>
          <a:lstStyle/>
          <a:p>
            <a:pPr marL="285750" indent="-285750" algn="ctr">
              <a:buClr>
                <a:srgbClr val="0000FF"/>
              </a:buClr>
              <a:defRPr/>
            </a:pPr>
            <a:r>
              <a:rPr lang="zh-CN" altLang="en-US" sz="2000" b="1" dirty="0">
                <a:latin typeface="华文楷体" pitchFamily="2" charset="-122"/>
                <a:ea typeface="华文楷体" pitchFamily="2" charset="-122"/>
              </a:rPr>
              <a:t>超冷原子</a:t>
            </a:r>
            <a:endParaRPr lang="en-US" altLang="zh-CN" sz="2000" b="1" dirty="0">
              <a:latin typeface="华文楷体" pitchFamily="2" charset="-122"/>
              <a:ea typeface="华文楷体" pitchFamily="2" charset="-122"/>
            </a:endParaRPr>
          </a:p>
        </p:txBody>
      </p:sp>
      <p:sp>
        <p:nvSpPr>
          <p:cNvPr id="33" name="TextBox 32"/>
          <p:cNvSpPr txBox="1"/>
          <p:nvPr/>
        </p:nvSpPr>
        <p:spPr>
          <a:xfrm>
            <a:off x="489972" y="6400800"/>
            <a:ext cx="1723550" cy="400110"/>
          </a:xfrm>
          <a:prstGeom prst="rect">
            <a:avLst/>
          </a:prstGeom>
          <a:noFill/>
          <a:effectLst/>
        </p:spPr>
        <p:txBody>
          <a:bodyPr wrap="none">
            <a:spAutoFit/>
          </a:bodyPr>
          <a:lstStyle/>
          <a:p>
            <a:pPr marL="285750" indent="-285750" algn="ctr">
              <a:buClr>
                <a:srgbClr val="0000FF"/>
              </a:buClr>
              <a:defRPr/>
            </a:pPr>
            <a:r>
              <a:rPr lang="zh-CN" altLang="en-US" sz="2000" b="1" dirty="0">
                <a:latin typeface="华文楷体" pitchFamily="2" charset="-122"/>
                <a:ea typeface="华文楷体" pitchFamily="2" charset="-122"/>
              </a:rPr>
              <a:t>半导体量子点</a:t>
            </a:r>
            <a:endParaRPr lang="en-US" altLang="zh-CN" sz="2000" b="1" dirty="0">
              <a:latin typeface="华文楷体" pitchFamily="2" charset="-122"/>
              <a:ea typeface="华文楷体" pitchFamily="2" charset="-122"/>
            </a:endParaRPr>
          </a:p>
        </p:txBody>
      </p:sp>
      <p:sp>
        <p:nvSpPr>
          <p:cNvPr id="34" name="TextBox 33"/>
          <p:cNvSpPr txBox="1"/>
          <p:nvPr/>
        </p:nvSpPr>
        <p:spPr>
          <a:xfrm>
            <a:off x="3662490" y="6400800"/>
            <a:ext cx="1467069" cy="400110"/>
          </a:xfrm>
          <a:prstGeom prst="rect">
            <a:avLst/>
          </a:prstGeom>
          <a:noFill/>
          <a:effectLst/>
        </p:spPr>
        <p:txBody>
          <a:bodyPr wrap="none">
            <a:spAutoFit/>
          </a:bodyPr>
          <a:lstStyle/>
          <a:p>
            <a:pPr marL="285750" indent="-285750" algn="ctr">
              <a:buClr>
                <a:srgbClr val="0000FF"/>
              </a:buClr>
              <a:defRPr/>
            </a:pPr>
            <a:r>
              <a:rPr lang="zh-CN" altLang="en-US" sz="2000" b="1" dirty="0">
                <a:latin typeface="华文楷体" pitchFamily="2" charset="-122"/>
                <a:ea typeface="华文楷体" pitchFamily="2" charset="-122"/>
              </a:rPr>
              <a:t>自旋磁共振</a:t>
            </a:r>
            <a:endParaRPr lang="en-US" altLang="zh-CN" sz="2000" b="1" dirty="0">
              <a:latin typeface="华文楷体" pitchFamily="2" charset="-122"/>
              <a:ea typeface="华文楷体" pitchFamily="2" charset="-122"/>
            </a:endParaRPr>
          </a:p>
        </p:txBody>
      </p:sp>
      <p:sp>
        <p:nvSpPr>
          <p:cNvPr id="35" name="TextBox 34"/>
          <p:cNvSpPr txBox="1"/>
          <p:nvPr/>
        </p:nvSpPr>
        <p:spPr>
          <a:xfrm>
            <a:off x="6934202" y="6400800"/>
            <a:ext cx="1467069" cy="400110"/>
          </a:xfrm>
          <a:prstGeom prst="rect">
            <a:avLst/>
          </a:prstGeom>
          <a:noFill/>
          <a:effectLst/>
        </p:spPr>
        <p:txBody>
          <a:bodyPr wrap="none">
            <a:spAutoFit/>
          </a:bodyPr>
          <a:lstStyle/>
          <a:p>
            <a:pPr marL="285750" indent="-285750" algn="ctr">
              <a:buClr>
                <a:srgbClr val="0000FF"/>
              </a:buClr>
              <a:defRPr/>
            </a:pPr>
            <a:r>
              <a:rPr lang="zh-CN" altLang="en-US" sz="2000" b="1" dirty="0">
                <a:latin typeface="华文楷体" pitchFamily="2" charset="-122"/>
                <a:ea typeface="华文楷体" pitchFamily="2" charset="-122"/>
              </a:rPr>
              <a:t>拓扑量子态</a:t>
            </a:r>
            <a:endParaRPr lang="en-US" altLang="zh-CN" sz="2000" b="1" dirty="0">
              <a:latin typeface="华文楷体" pitchFamily="2" charset="-122"/>
              <a:ea typeface="华文楷体" pitchFamily="2" charset="-122"/>
            </a:endParaRPr>
          </a:p>
        </p:txBody>
      </p:sp>
      <p:cxnSp>
        <p:nvCxnSpPr>
          <p:cNvPr id="20" name="直接连接符 19">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36" name="TextBox 5">
            <a:extLst>
              <a:ext uri="{FF2B5EF4-FFF2-40B4-BE49-F238E27FC236}">
                <a16:creationId xmlns="" xmlns:a16="http://schemas.microsoft.com/office/drawing/2014/main" id="{FA086800-C5CB-4170-88E7-9E97C0DAC329}"/>
              </a:ext>
            </a:extLst>
          </p:cNvPr>
          <p:cNvSpPr txBox="1"/>
          <p:nvPr/>
        </p:nvSpPr>
        <p:spPr>
          <a:xfrm>
            <a:off x="76200" y="101025"/>
            <a:ext cx="5109091" cy="584775"/>
          </a:xfrm>
          <a:prstGeom prst="rect">
            <a:avLst/>
          </a:prstGeom>
          <a:noFill/>
          <a:effectLst/>
        </p:spPr>
        <p:txBody>
          <a:bodyPr wrap="none">
            <a:spAutoFit/>
          </a:bodyPr>
          <a:lstStyle/>
          <a:p>
            <a:pPr marL="285750" indent="-285750">
              <a:buClr>
                <a:srgbClr val="0000FF"/>
              </a:buClr>
              <a:defRPr/>
            </a:pPr>
            <a:r>
              <a:rPr lang="zh-CN" altLang="en-US" sz="3200" dirty="0">
                <a:latin typeface="Times New Roman" pitchFamily="18" charset="0"/>
                <a:ea typeface="华文楷体" pitchFamily="2" charset="-122"/>
                <a:cs typeface="Times New Roman" pitchFamily="18" charset="0"/>
              </a:rPr>
              <a:t>量子计算的代表性技术路线</a:t>
            </a:r>
            <a:endParaRPr lang="en-US" altLang="zh-CN" sz="3200" dirty="0">
              <a:latin typeface="华文楷体" pitchFamily="2" charset="-122"/>
              <a:ea typeface="华文楷体" pitchFamily="2" charset="-122"/>
            </a:endParaRPr>
          </a:p>
        </p:txBody>
      </p:sp>
      <p:pic>
        <p:nvPicPr>
          <p:cNvPr id="38" name="Picture 2" descr="http://www.sustc.edu.cn/upload/images/pangcq/logo/%E6%A0%A1%E5%BE%BD.png"/>
          <p:cNvPicPr>
            <a:picLocks noChangeAspect="1" noChangeArrowheads="1"/>
          </p:cNvPicPr>
          <p:nvPr/>
        </p:nvPicPr>
        <p:blipFill>
          <a:blip r:embed="rId12" cstate="print"/>
          <a:srcRect/>
          <a:stretch>
            <a:fillRect/>
          </a:stretch>
        </p:blipFill>
        <p:spPr bwMode="auto">
          <a:xfrm>
            <a:off x="7467600" y="12711"/>
            <a:ext cx="1180148" cy="848678"/>
          </a:xfrm>
          <a:prstGeom prst="rect">
            <a:avLst/>
          </a:prstGeom>
          <a:noFill/>
        </p:spPr>
      </p:pic>
      <p:pic>
        <p:nvPicPr>
          <p:cNvPr id="39" name="图片 38" descr="icon.png"/>
          <p:cNvPicPr>
            <a:picLocks/>
          </p:cNvPicPr>
          <p:nvPr/>
        </p:nvPicPr>
        <p:blipFill>
          <a:blip r:embed="rId13"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1710908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 xmlns:a16="http://schemas.microsoft.com/office/drawing/2014/main" id="{9089B8CE-FCE2-4C8F-8DD7-19BDA7059B4E}"/>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65222" y="4758224"/>
            <a:ext cx="2973978" cy="13741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0" name="矩形 19">
            <a:extLst>
              <a:ext uri="{FF2B5EF4-FFF2-40B4-BE49-F238E27FC236}">
                <a16:creationId xmlns="" xmlns:a16="http://schemas.microsoft.com/office/drawing/2014/main" id="{B0DDAACC-9408-431F-B1C7-AF205251CCFE}"/>
              </a:ext>
            </a:extLst>
          </p:cNvPr>
          <p:cNvSpPr/>
          <p:nvPr/>
        </p:nvSpPr>
        <p:spPr>
          <a:xfrm>
            <a:off x="5865222" y="4775253"/>
            <a:ext cx="2961266" cy="1396947"/>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5" name="组合 34"/>
          <p:cNvGrpSpPr/>
          <p:nvPr/>
        </p:nvGrpSpPr>
        <p:grpSpPr>
          <a:xfrm>
            <a:off x="5266733" y="3079221"/>
            <a:ext cx="3546251" cy="1479941"/>
            <a:chOff x="4809533" y="1343486"/>
            <a:chExt cx="3546251" cy="1479941"/>
          </a:xfrm>
        </p:grpSpPr>
        <p:pic>
          <p:nvPicPr>
            <p:cNvPr id="15" name="Picture 4">
              <a:extLst>
                <a:ext uri="{FF2B5EF4-FFF2-40B4-BE49-F238E27FC236}">
                  <a16:creationId xmlns="" xmlns:a16="http://schemas.microsoft.com/office/drawing/2014/main" id="{6544630C-6620-4E74-9D0B-B1FD3A3E1E7B}"/>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427179" y="1451217"/>
              <a:ext cx="2725340" cy="1372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矩形 17">
              <a:extLst>
                <a:ext uri="{FF2B5EF4-FFF2-40B4-BE49-F238E27FC236}">
                  <a16:creationId xmlns="" xmlns:a16="http://schemas.microsoft.com/office/drawing/2014/main" id="{9E5653AA-2945-4E73-91B6-66906BEA376C}"/>
                </a:ext>
              </a:extLst>
            </p:cNvPr>
            <p:cNvSpPr/>
            <p:nvPr/>
          </p:nvSpPr>
          <p:spPr>
            <a:xfrm>
              <a:off x="5367850" y="1343486"/>
              <a:ext cx="2987934" cy="137221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a:extLst>
                <a:ext uri="{FF2B5EF4-FFF2-40B4-BE49-F238E27FC236}">
                  <a16:creationId xmlns="" xmlns:a16="http://schemas.microsoft.com/office/drawing/2014/main" id="{F37EA1B5-9A68-4762-921C-B82FC550E081}"/>
                </a:ext>
              </a:extLst>
            </p:cNvPr>
            <p:cNvSpPr/>
            <p:nvPr/>
          </p:nvSpPr>
          <p:spPr>
            <a:xfrm>
              <a:off x="4809533" y="1816995"/>
              <a:ext cx="417102" cy="369332"/>
            </a:xfrm>
            <a:prstGeom prst="rect">
              <a:avLst/>
            </a:prstGeom>
          </p:spPr>
          <p:txBody>
            <a:bodyPr wrap="none">
              <a:spAutoFit/>
            </a:bodyPr>
            <a:lstStyle/>
            <a:p>
              <a:r>
                <a:rPr lang="en-US" altLang="zh-CN" dirty="0">
                  <a:cs typeface="Times New Roman" panose="02020603050405020304" pitchFamily="18" charset="0"/>
                </a:rPr>
                <a:t>XY</a:t>
              </a:r>
              <a:endParaRPr lang="zh-CN" altLang="en-US" dirty="0"/>
            </a:p>
          </p:txBody>
        </p:sp>
      </p:grpSp>
      <p:grpSp>
        <p:nvGrpSpPr>
          <p:cNvPr id="34" name="组合 33"/>
          <p:cNvGrpSpPr/>
          <p:nvPr/>
        </p:nvGrpSpPr>
        <p:grpSpPr>
          <a:xfrm>
            <a:off x="5365412" y="1631421"/>
            <a:ext cx="3361453" cy="1240993"/>
            <a:chOff x="4908212" y="2991437"/>
            <a:chExt cx="3361453" cy="1240993"/>
          </a:xfrm>
        </p:grpSpPr>
        <p:pic>
          <p:nvPicPr>
            <p:cNvPr id="16" name="Picture 6">
              <a:extLst>
                <a:ext uri="{FF2B5EF4-FFF2-40B4-BE49-F238E27FC236}">
                  <a16:creationId xmlns="" xmlns:a16="http://schemas.microsoft.com/office/drawing/2014/main" id="{0A11F4F6-7109-43E3-A0F5-C6FB5CEB3052}"/>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00027" y="3008467"/>
              <a:ext cx="2720405" cy="1223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9" name="矩形 18">
              <a:extLst>
                <a:ext uri="{FF2B5EF4-FFF2-40B4-BE49-F238E27FC236}">
                  <a16:creationId xmlns="" xmlns:a16="http://schemas.microsoft.com/office/drawing/2014/main" id="{EE863F96-FAE6-4622-9DC8-D5BEA9907CE0}"/>
                </a:ext>
              </a:extLst>
            </p:cNvPr>
            <p:cNvSpPr/>
            <p:nvPr/>
          </p:nvSpPr>
          <p:spPr>
            <a:xfrm>
              <a:off x="5427179" y="2991437"/>
              <a:ext cx="2842486" cy="116521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 xmlns:a16="http://schemas.microsoft.com/office/drawing/2014/main" id="{535E3BC5-9CCC-49F0-A006-0133A439BAEE}"/>
                </a:ext>
              </a:extLst>
            </p:cNvPr>
            <p:cNvSpPr/>
            <p:nvPr/>
          </p:nvSpPr>
          <p:spPr>
            <a:xfrm>
              <a:off x="4908212" y="3389380"/>
              <a:ext cx="292068" cy="369332"/>
            </a:xfrm>
            <a:prstGeom prst="rect">
              <a:avLst/>
            </a:prstGeom>
          </p:spPr>
          <p:txBody>
            <a:bodyPr wrap="none">
              <a:spAutoFit/>
            </a:bodyPr>
            <a:lstStyle/>
            <a:p>
              <a:r>
                <a:rPr lang="en-US" altLang="zh-CN" dirty="0">
                  <a:cs typeface="Times New Roman" panose="02020603050405020304" pitchFamily="18" charset="0"/>
                </a:rPr>
                <a:t>Z</a:t>
              </a:r>
              <a:endParaRPr lang="zh-CN" altLang="en-US" dirty="0"/>
            </a:p>
          </p:txBody>
        </p:sp>
      </p:grpSp>
      <p:sp>
        <p:nvSpPr>
          <p:cNvPr id="24" name="矩形 23">
            <a:extLst>
              <a:ext uri="{FF2B5EF4-FFF2-40B4-BE49-F238E27FC236}">
                <a16:creationId xmlns="" xmlns:a16="http://schemas.microsoft.com/office/drawing/2014/main" id="{934CFAAE-756C-415E-A783-61B351211F70}"/>
              </a:ext>
            </a:extLst>
          </p:cNvPr>
          <p:cNvSpPr/>
          <p:nvPr/>
        </p:nvSpPr>
        <p:spPr>
          <a:xfrm>
            <a:off x="4838052" y="5184798"/>
            <a:ext cx="974113" cy="369332"/>
          </a:xfrm>
          <a:prstGeom prst="rect">
            <a:avLst/>
          </a:prstGeom>
        </p:spPr>
        <p:txBody>
          <a:bodyPr wrap="none">
            <a:spAutoFit/>
          </a:bodyPr>
          <a:lstStyle/>
          <a:p>
            <a:r>
              <a:rPr lang="en-US" altLang="zh-CN" dirty="0">
                <a:cs typeface="Times New Roman" panose="02020603050405020304" pitchFamily="18" charset="0"/>
              </a:rPr>
              <a:t>Readout</a:t>
            </a:r>
            <a:endParaRPr lang="zh-CN" altLang="en-US" dirty="0"/>
          </a:p>
        </p:txBody>
      </p:sp>
      <p:grpSp>
        <p:nvGrpSpPr>
          <p:cNvPr id="25" name="组合 24">
            <a:extLst>
              <a:ext uri="{FF2B5EF4-FFF2-40B4-BE49-F238E27FC236}">
                <a16:creationId xmlns="" xmlns:a16="http://schemas.microsoft.com/office/drawing/2014/main" id="{91F1F90A-49E0-4FCF-9C75-9B3CA838CD49}"/>
              </a:ext>
            </a:extLst>
          </p:cNvPr>
          <p:cNvGrpSpPr>
            <a:grpSpLocks noChangeAspect="1"/>
          </p:cNvGrpSpPr>
          <p:nvPr/>
        </p:nvGrpSpPr>
        <p:grpSpPr>
          <a:xfrm>
            <a:off x="990600" y="990600"/>
            <a:ext cx="3473789" cy="2972692"/>
            <a:chOff x="1798728" y="1371600"/>
            <a:chExt cx="2620872" cy="2197925"/>
          </a:xfrm>
        </p:grpSpPr>
        <p:grpSp>
          <p:nvGrpSpPr>
            <p:cNvPr id="26" name="组合 25">
              <a:extLst>
                <a:ext uri="{FF2B5EF4-FFF2-40B4-BE49-F238E27FC236}">
                  <a16:creationId xmlns="" xmlns:a16="http://schemas.microsoft.com/office/drawing/2014/main" id="{F7CA3B22-9CFF-445E-BA34-125E231D4B33}"/>
                </a:ext>
              </a:extLst>
            </p:cNvPr>
            <p:cNvGrpSpPr/>
            <p:nvPr/>
          </p:nvGrpSpPr>
          <p:grpSpPr>
            <a:xfrm>
              <a:off x="1798728" y="1371600"/>
              <a:ext cx="2620872" cy="2197925"/>
              <a:chOff x="1798728" y="1371600"/>
              <a:chExt cx="2620872" cy="2197925"/>
            </a:xfrm>
          </p:grpSpPr>
          <p:pic>
            <p:nvPicPr>
              <p:cNvPr id="29" name="Picture 4">
                <a:extLst>
                  <a:ext uri="{FF2B5EF4-FFF2-40B4-BE49-F238E27FC236}">
                    <a16:creationId xmlns="" xmlns:a16="http://schemas.microsoft.com/office/drawing/2014/main" id="{6CC4CD51-250D-4CBD-A99C-2270123BF803}"/>
                  </a:ext>
                </a:extLst>
              </p:cNvPr>
              <p:cNvPicPr>
                <a:picLocks noChangeAspect="1" noChangeArrowheads="1"/>
              </p:cNvPicPr>
              <p:nvPr/>
            </p:nvPicPr>
            <p:blipFill>
              <a:blip r:embed="rId6" cstate="print"/>
              <a:srcRect/>
              <a:stretch>
                <a:fillRect/>
              </a:stretch>
            </p:blipFill>
            <p:spPr bwMode="auto">
              <a:xfrm>
                <a:off x="1798728" y="1371600"/>
                <a:ext cx="2620872" cy="2197925"/>
              </a:xfrm>
              <a:prstGeom prst="rect">
                <a:avLst/>
              </a:prstGeom>
              <a:noFill/>
              <a:ln w="9525">
                <a:noFill/>
                <a:miter lim="800000"/>
                <a:headEnd/>
                <a:tailEnd/>
              </a:ln>
            </p:spPr>
          </p:pic>
          <p:sp>
            <p:nvSpPr>
              <p:cNvPr id="2" name="矩形 31">
                <a:extLst>
                  <a:ext uri="{FF2B5EF4-FFF2-40B4-BE49-F238E27FC236}">
                    <a16:creationId xmlns="" xmlns:a16="http://schemas.microsoft.com/office/drawing/2014/main" id="{F59FA021-DED7-40F8-BFF6-9729EDF7DD14}"/>
                  </a:ext>
                </a:extLst>
              </p:cNvPr>
              <p:cNvSpPr/>
              <p:nvPr/>
            </p:nvSpPr>
            <p:spPr>
              <a:xfrm>
                <a:off x="3712608" y="1752600"/>
                <a:ext cx="706992"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 xmlns:a16="http://schemas.microsoft.com/office/drawing/2014/main" id="{C42615BE-2D79-4835-957F-88BCF5590C38}"/>
                  </a:ext>
                </a:extLst>
              </p:cNvPr>
              <p:cNvSpPr/>
              <p:nvPr/>
            </p:nvSpPr>
            <p:spPr>
              <a:xfrm>
                <a:off x="3792677" y="1447800"/>
                <a:ext cx="550723"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矩形 41">
              <a:extLst>
                <a:ext uri="{FF2B5EF4-FFF2-40B4-BE49-F238E27FC236}">
                  <a16:creationId xmlns="" xmlns:a16="http://schemas.microsoft.com/office/drawing/2014/main" id="{D53F5BBE-FD7E-4406-8B64-91E3C1517A74}"/>
                </a:ext>
              </a:extLst>
            </p:cNvPr>
            <p:cNvSpPr/>
            <p:nvPr/>
          </p:nvSpPr>
          <p:spPr>
            <a:xfrm>
              <a:off x="2620802" y="2438400"/>
              <a:ext cx="924949"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 xmlns:a14="http://schemas.microsoft.com/office/drawing/2010/main" Requires="a14">
            <p:sp>
              <p:nvSpPr>
                <p:cNvPr id="30" name="文本框 7">
                  <a:extLst>
                    <a:ext uri="{FF2B5EF4-FFF2-40B4-BE49-F238E27FC236}">
                      <a16:creationId xmlns:a16="http://schemas.microsoft.com/office/drawing/2014/main" id="{BDDBDABB-EF67-477D-A2B8-72C5D9D5A9D8}"/>
                    </a:ext>
                  </a:extLst>
                </p:cNvPr>
                <p:cNvSpPr txBox="1"/>
                <p:nvPr/>
              </p:nvSpPr>
              <p:spPr>
                <a:xfrm>
                  <a:off x="2620802" y="2480065"/>
                  <a:ext cx="957577" cy="384074"/>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kumimoji="1" lang="en-US" altLang="zh-CN" sz="1600" i="1">
                                <a:latin typeface="Cambria Math" panose="02040503050406030204" pitchFamily="18" charset="0"/>
                                <a:ea typeface="Cambria Math" charset="0"/>
                                <a:cs typeface="Cambria Math" charset="0"/>
                              </a:rPr>
                            </m:ctrlPr>
                          </m:fPr>
                          <m:num>
                            <m:r>
                              <a:rPr kumimoji="1" lang="zh-CN" altLang="en-US" sz="1600" i="1">
                                <a:latin typeface="Cambria Math" charset="0"/>
                                <a:ea typeface="Cambria Math" charset="0"/>
                                <a:cs typeface="Cambria Math" charset="0"/>
                              </a:rPr>
                              <m:t>𝜆</m:t>
                            </m:r>
                          </m:num>
                          <m:den>
                            <m:r>
                              <a:rPr kumimoji="1" lang="en-US" altLang="zh-CN" sz="1600" i="1">
                                <a:latin typeface="Cambria Math" charset="0"/>
                                <a:ea typeface="Cambria Math" charset="0"/>
                                <a:cs typeface="Cambria Math" charset="0"/>
                              </a:rPr>
                              <m:t>4</m:t>
                            </m:r>
                          </m:den>
                        </m:f>
                        <m:r>
                          <m:rPr>
                            <m:nor/>
                          </m:rPr>
                          <a:rPr kumimoji="1" lang="en-US" altLang="zh-CN" sz="1600">
                            <a:latin typeface="Cambria Math" charset="0"/>
                            <a:ea typeface="Cambria Math" charset="0"/>
                            <a:cs typeface="Cambria Math" charset="0"/>
                          </a:rPr>
                          <m:t> </m:t>
                        </m:r>
                        <m:r>
                          <m:rPr>
                            <m:nor/>
                          </m:rPr>
                          <a:rPr kumimoji="1" lang="en-US" altLang="zh-CN" sz="1600">
                            <a:latin typeface="Times New Roman" panose="02020603050405020304" pitchFamily="18" charset="0"/>
                            <a:ea typeface="Cambria Math" charset="0"/>
                            <a:cs typeface="Times New Roman" panose="02020603050405020304" pitchFamily="18" charset="0"/>
                          </a:rPr>
                          <m:t>R</m:t>
                        </m:r>
                        <m:r>
                          <m:rPr>
                            <m:nor/>
                          </m:rPr>
                          <a:rPr lang="en-US" altLang="zh-CN" sz="1600">
                            <a:latin typeface="Times New Roman" panose="02020603050405020304" pitchFamily="18" charset="0"/>
                            <a:cs typeface="Times New Roman" panose="02020603050405020304" pitchFamily="18" charset="0"/>
                          </a:rPr>
                          <m:t>esonator</m:t>
                        </m:r>
                        <m:r>
                          <m:rPr>
                            <m:nor/>
                          </m:rPr>
                          <a:rPr lang="en-US" altLang="zh-CN" sz="1600"/>
                          <m:t> </m:t>
                        </m:r>
                      </m:oMath>
                    </m:oMathPara>
                  </a14:m>
                  <a:endParaRPr lang="en-US" altLang="zh-CN" sz="1100" dirty="0"/>
                </a:p>
              </p:txBody>
            </p:sp>
          </mc:Choice>
          <mc:Fallback>
            <p:sp>
              <p:nvSpPr>
                <p:cNvPr id="3" name="文本框 7">
                  <a:extLst>
                    <a:ext uri="{FF2B5EF4-FFF2-40B4-BE49-F238E27FC236}">
                      <a16:creationId xmlns:a14="http://schemas.microsoft.com/office/drawing/2010/main" xmlns="" xmlns:a16="http://schemas.microsoft.com/office/drawing/2014/main" id="{BDDBDABB-EF67-477D-A2B8-72C5D9D5A9D8}"/>
                    </a:ext>
                  </a:extLst>
                </p:cNvPr>
                <p:cNvSpPr txBox="1">
                  <a:spLocks noRot="1" noChangeAspect="1" noMove="1" noResize="1" noEditPoints="1" noAdjustHandles="1" noChangeArrowheads="1" noChangeShapeType="1" noTextEdit="1"/>
                </p:cNvSpPr>
                <p:nvPr/>
              </p:nvSpPr>
              <p:spPr>
                <a:xfrm>
                  <a:off x="2620802" y="2480065"/>
                  <a:ext cx="957577" cy="384074"/>
                </a:xfrm>
                <a:prstGeom prst="rect">
                  <a:avLst/>
                </a:prstGeom>
                <a:blipFill>
                  <a:blip r:embed="rId7" cstate="print"/>
                  <a:stretch>
                    <a:fillRect/>
                  </a:stretch>
                </a:blipFill>
              </p:spPr>
              <p:txBody>
                <a:bodyPr/>
                <a:lstStyle/>
                <a:p>
                  <a:r>
                    <a:rPr lang="zh-CN" altLang="en-US">
                      <a:noFill/>
                    </a:rPr>
                    <a:t> </a:t>
                  </a:r>
                </a:p>
              </p:txBody>
            </p:sp>
          </mc:Fallback>
        </mc:AlternateContent>
      </p:grpSp>
      <p:cxnSp>
        <p:nvCxnSpPr>
          <p:cNvPr id="36" name="直接连接符 35">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37" name="TextBox 5">
            <a:extLst>
              <a:ext uri="{FF2B5EF4-FFF2-40B4-BE49-F238E27FC236}">
                <a16:creationId xmlns="" xmlns:a16="http://schemas.microsoft.com/office/drawing/2014/main" id="{FA086800-C5CB-4170-88E7-9E97C0DAC329}"/>
              </a:ext>
            </a:extLst>
          </p:cNvPr>
          <p:cNvSpPr txBox="1"/>
          <p:nvPr/>
        </p:nvSpPr>
        <p:spPr>
          <a:xfrm>
            <a:off x="76200" y="101025"/>
            <a:ext cx="4025461"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Transmon(</a:t>
            </a:r>
            <a:r>
              <a:rPr lang="en-US" altLang="zh-CN" sz="3200" dirty="0" err="1">
                <a:latin typeface="华文楷体" pitchFamily="2" charset="-122"/>
                <a:ea typeface="华文楷体" pitchFamily="2" charset="-122"/>
              </a:rPr>
              <a:t>Xmon</a:t>
            </a:r>
            <a:r>
              <a:rPr lang="en-US" altLang="zh-CN" sz="3200" dirty="0">
                <a:latin typeface="华文楷体" pitchFamily="2" charset="-122"/>
                <a:ea typeface="华文楷体" pitchFamily="2" charset="-122"/>
              </a:rPr>
              <a:t>) qubit</a:t>
            </a:r>
          </a:p>
        </p:txBody>
      </p:sp>
      <p:pic>
        <p:nvPicPr>
          <p:cNvPr id="39" name="Picture 2" descr="http://www.sustc.edu.cn/upload/images/pangcq/logo/%E6%A0%A1%E5%BE%BD.png"/>
          <p:cNvPicPr>
            <a:picLocks noChangeAspect="1" noChangeArrowheads="1"/>
          </p:cNvPicPr>
          <p:nvPr/>
        </p:nvPicPr>
        <p:blipFill>
          <a:blip r:embed="rId8" cstate="print"/>
          <a:srcRect/>
          <a:stretch>
            <a:fillRect/>
          </a:stretch>
        </p:blipFill>
        <p:spPr bwMode="auto">
          <a:xfrm>
            <a:off x="7467600" y="12711"/>
            <a:ext cx="1180148" cy="848678"/>
          </a:xfrm>
          <a:prstGeom prst="rect">
            <a:avLst/>
          </a:prstGeom>
          <a:noFill/>
        </p:spPr>
      </p:pic>
      <p:pic>
        <p:nvPicPr>
          <p:cNvPr id="40" name="图片 39" descr="icon.png"/>
          <p:cNvPicPr>
            <a:picLocks/>
          </p:cNvPicPr>
          <p:nvPr/>
        </p:nvPicPr>
        <p:blipFill>
          <a:blip r:embed="rId9" cstate="print"/>
          <a:stretch>
            <a:fillRect/>
          </a:stretch>
        </p:blipFill>
        <p:spPr>
          <a:xfrm>
            <a:off x="8382000" y="106997"/>
            <a:ext cx="640080" cy="640080"/>
          </a:xfrm>
          <a:prstGeom prst="rect">
            <a:avLst/>
          </a:prstGeom>
          <a:effectLst/>
        </p:spPr>
      </p:pic>
      <p:grpSp>
        <p:nvGrpSpPr>
          <p:cNvPr id="28" name="组合 47">
            <a:extLst>
              <a:ext uri="{FF2B5EF4-FFF2-40B4-BE49-F238E27FC236}">
                <a16:creationId xmlns="" xmlns:a16="http://schemas.microsoft.com/office/drawing/2014/main" id="{3F135847-EC7C-4867-A71C-673011A1CD9D}"/>
              </a:ext>
            </a:extLst>
          </p:cNvPr>
          <p:cNvGrpSpPr>
            <a:grpSpLocks noChangeAspect="1"/>
          </p:cNvGrpSpPr>
          <p:nvPr/>
        </p:nvGrpSpPr>
        <p:grpSpPr>
          <a:xfrm>
            <a:off x="1014445" y="4038600"/>
            <a:ext cx="2643155" cy="2689483"/>
            <a:chOff x="280190" y="752946"/>
            <a:chExt cx="3303944" cy="3361854"/>
          </a:xfrm>
        </p:grpSpPr>
        <p:grpSp>
          <p:nvGrpSpPr>
            <p:cNvPr id="32" name="组合 9">
              <a:extLst>
                <a:ext uri="{FF2B5EF4-FFF2-40B4-BE49-F238E27FC236}">
                  <a16:creationId xmlns="" xmlns:a16="http://schemas.microsoft.com/office/drawing/2014/main" id="{E5A71568-2096-40AA-A1CD-6F7D330E6A0D}"/>
                </a:ext>
              </a:extLst>
            </p:cNvPr>
            <p:cNvGrpSpPr>
              <a:grpSpLocks noChangeAspect="1"/>
            </p:cNvGrpSpPr>
            <p:nvPr/>
          </p:nvGrpSpPr>
          <p:grpSpPr>
            <a:xfrm>
              <a:off x="489009" y="990600"/>
              <a:ext cx="2863791" cy="3124200"/>
              <a:chOff x="5715000" y="1905000"/>
              <a:chExt cx="3250869" cy="3546475"/>
            </a:xfrm>
          </p:grpSpPr>
          <p:pic>
            <p:nvPicPr>
              <p:cNvPr id="42" name="Picture 24">
                <a:extLst>
                  <a:ext uri="{FF2B5EF4-FFF2-40B4-BE49-F238E27FC236}">
                    <a16:creationId xmlns="" xmlns:a16="http://schemas.microsoft.com/office/drawing/2014/main" id="{176C2ADF-1E8F-4B14-BE03-F9DD8150EBA5}"/>
                  </a:ext>
                </a:extLst>
              </p:cNvPr>
              <p:cNvPicPr>
                <a:picLocks noChangeAspect="1" noChangeArrowheads="1"/>
              </p:cNvPicPr>
              <p:nvPr/>
            </p:nvPicPr>
            <p:blipFill>
              <a:blip r:embed="rId10" cstate="print"/>
              <a:srcRect/>
              <a:stretch>
                <a:fillRect/>
              </a:stretch>
            </p:blipFill>
            <p:spPr bwMode="auto">
              <a:xfrm>
                <a:off x="5715000" y="1981200"/>
                <a:ext cx="3250869" cy="3470275"/>
              </a:xfrm>
              <a:prstGeom prst="rect">
                <a:avLst/>
              </a:prstGeom>
              <a:noFill/>
              <a:ln w="9525">
                <a:noFill/>
                <a:miter lim="800000"/>
                <a:headEnd/>
                <a:tailEnd/>
              </a:ln>
            </p:spPr>
          </p:pic>
          <p:sp>
            <p:nvSpPr>
              <p:cNvPr id="43" name="矩形 42">
                <a:extLst>
                  <a:ext uri="{FF2B5EF4-FFF2-40B4-BE49-F238E27FC236}">
                    <a16:creationId xmlns="" xmlns:a16="http://schemas.microsoft.com/office/drawing/2014/main" id="{BDA042FB-1161-40AE-87DD-62B3C48056FA}"/>
                  </a:ext>
                </a:extLst>
              </p:cNvPr>
              <p:cNvSpPr/>
              <p:nvPr/>
            </p:nvSpPr>
            <p:spPr>
              <a:xfrm>
                <a:off x="5715000" y="190500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44">
              <a:extLst>
                <a:ext uri="{FF2B5EF4-FFF2-40B4-BE49-F238E27FC236}">
                  <a16:creationId xmlns="" xmlns:a16="http://schemas.microsoft.com/office/drawing/2014/main" id="{6E0C89A5-F357-4544-9A6B-329A3ACD7788}"/>
                </a:ext>
              </a:extLst>
            </p:cNvPr>
            <p:cNvSpPr txBox="1"/>
            <p:nvPr/>
          </p:nvSpPr>
          <p:spPr>
            <a:xfrm>
              <a:off x="280190" y="2940870"/>
              <a:ext cx="298480" cy="400110"/>
            </a:xfrm>
            <a:prstGeom prst="rect">
              <a:avLst/>
            </a:prstGeom>
            <a:noFill/>
          </p:spPr>
          <p:txBody>
            <a:bodyPr wrap="none" rtlCol="0">
              <a:spAutoFit/>
            </a:bodyPr>
            <a:lstStyle/>
            <a:p>
              <a:r>
                <a:rPr lang="en-US" altLang="zh-CN" sz="2000" i="1" dirty="0">
                  <a:solidFill>
                    <a:schemeClr val="tx1">
                      <a:lumMod val="65000"/>
                      <a:lumOff val="35000"/>
                    </a:schemeClr>
                  </a:solidFill>
                  <a:latin typeface="Times New Roman" pitchFamily="18" charset="0"/>
                  <a:cs typeface="Times New Roman" pitchFamily="18" charset="0"/>
                </a:rPr>
                <a:t>x</a:t>
              </a:r>
              <a:endParaRPr lang="en-US" sz="2000" i="1" dirty="0">
                <a:solidFill>
                  <a:schemeClr val="tx1">
                    <a:lumMod val="65000"/>
                    <a:lumOff val="35000"/>
                  </a:schemeClr>
                </a:solidFill>
                <a:latin typeface="Times New Roman" pitchFamily="18" charset="0"/>
                <a:cs typeface="Times New Roman" pitchFamily="18" charset="0"/>
              </a:endParaRPr>
            </a:p>
          </p:txBody>
        </p:sp>
        <p:sp>
          <p:nvSpPr>
            <p:cNvPr id="38" name="TextBox 45">
              <a:extLst>
                <a:ext uri="{FF2B5EF4-FFF2-40B4-BE49-F238E27FC236}">
                  <a16:creationId xmlns="" xmlns:a16="http://schemas.microsoft.com/office/drawing/2014/main" id="{39B96AB2-842C-4D91-BDAE-D3BD4CEA3BDF}"/>
                </a:ext>
              </a:extLst>
            </p:cNvPr>
            <p:cNvSpPr txBox="1"/>
            <p:nvPr/>
          </p:nvSpPr>
          <p:spPr>
            <a:xfrm>
              <a:off x="3285654" y="2339565"/>
              <a:ext cx="298480" cy="400110"/>
            </a:xfrm>
            <a:prstGeom prst="rect">
              <a:avLst/>
            </a:prstGeom>
            <a:noFill/>
          </p:spPr>
          <p:txBody>
            <a:bodyPr wrap="none" rtlCol="0">
              <a:spAutoFit/>
            </a:bodyPr>
            <a:lstStyle/>
            <a:p>
              <a:r>
                <a:rPr lang="en-US" sz="2000" i="1" dirty="0">
                  <a:solidFill>
                    <a:schemeClr val="tx1">
                      <a:lumMod val="65000"/>
                      <a:lumOff val="35000"/>
                    </a:schemeClr>
                  </a:solidFill>
                  <a:latin typeface="Times New Roman" pitchFamily="18" charset="0"/>
                  <a:cs typeface="Times New Roman" pitchFamily="18" charset="0"/>
                </a:rPr>
                <a:t>y</a:t>
              </a:r>
            </a:p>
          </p:txBody>
        </p:sp>
        <p:sp>
          <p:nvSpPr>
            <p:cNvPr id="41" name="TextBox 46">
              <a:extLst>
                <a:ext uri="{FF2B5EF4-FFF2-40B4-BE49-F238E27FC236}">
                  <a16:creationId xmlns="" xmlns:a16="http://schemas.microsoft.com/office/drawing/2014/main" id="{6B766458-3B30-4FA2-A4A0-9ABFD7780573}"/>
                </a:ext>
              </a:extLst>
            </p:cNvPr>
            <p:cNvSpPr txBox="1"/>
            <p:nvPr/>
          </p:nvSpPr>
          <p:spPr>
            <a:xfrm>
              <a:off x="1729965" y="752946"/>
              <a:ext cx="284052" cy="400110"/>
            </a:xfrm>
            <a:prstGeom prst="rect">
              <a:avLst/>
            </a:prstGeom>
            <a:noFill/>
          </p:spPr>
          <p:txBody>
            <a:bodyPr wrap="none" rtlCol="0">
              <a:spAutoFit/>
            </a:bodyPr>
            <a:lstStyle/>
            <a:p>
              <a:r>
                <a:rPr lang="en-US" altLang="zh-CN" sz="2000" i="1" dirty="0">
                  <a:solidFill>
                    <a:schemeClr val="tx1">
                      <a:lumMod val="65000"/>
                      <a:lumOff val="35000"/>
                    </a:schemeClr>
                  </a:solidFill>
                  <a:latin typeface="Times New Roman" pitchFamily="18" charset="0"/>
                  <a:cs typeface="Times New Roman" pitchFamily="18" charset="0"/>
                </a:rPr>
                <a:t>z</a:t>
              </a:r>
              <a:endParaRPr lang="en-US" sz="2000" i="1" dirty="0">
                <a:solidFill>
                  <a:schemeClr val="tx1">
                    <a:lumMod val="65000"/>
                    <a:lumOff val="35000"/>
                  </a:schemeClr>
                </a:solidFill>
                <a:latin typeface="Times New Roman" pitchFamily="18" charset="0"/>
                <a:cs typeface="Times New Roman" pitchFamily="18" charset="0"/>
              </a:endParaRPr>
            </a:p>
          </p:txBody>
        </p:sp>
      </p:grpSp>
    </p:spTree>
    <p:extLst>
      <p:ext uri="{BB962C8B-B14F-4D97-AF65-F5344CB8AC3E}">
        <p14:creationId xmlns="" xmlns:p14="http://schemas.microsoft.com/office/powerpoint/2010/main" val="692179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13360" y="1066800"/>
            <a:ext cx="2454894" cy="3273193"/>
          </a:xfrm>
          <a:prstGeom prst="rect">
            <a:avLst/>
          </a:prstGeom>
        </p:spPr>
      </p:pic>
      <p:pic>
        <p:nvPicPr>
          <p:cNvPr id="16" name="Picture 4">
            <a:extLst>
              <a:ext uri="{FF2B5EF4-FFF2-40B4-BE49-F238E27FC236}">
                <a16:creationId xmlns="" xmlns:a16="http://schemas.microsoft.com/office/drawing/2014/main" id="{4F233D95-0CEB-4374-A1AD-1FB329F51AF4}"/>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l="7037" t="-1556" r="4666" b="21778"/>
          <a:stretch/>
        </p:blipFill>
        <p:spPr>
          <a:xfrm>
            <a:off x="7299960" y="3048000"/>
            <a:ext cx="1463040" cy="1762521"/>
          </a:xfrm>
          <a:prstGeom prst="rect">
            <a:avLst/>
          </a:prstGeom>
        </p:spPr>
      </p:pic>
      <p:pic>
        <p:nvPicPr>
          <p:cNvPr id="20" name="Picture 4">
            <a:extLst>
              <a:ext uri="{FF2B5EF4-FFF2-40B4-BE49-F238E27FC236}">
                <a16:creationId xmlns="" xmlns:a16="http://schemas.microsoft.com/office/drawing/2014/main" id="{12539D67-765F-4722-B5AE-50DC5549D075}"/>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7299960" y="990600"/>
            <a:ext cx="1463040" cy="1950719"/>
          </a:xfrm>
          <a:prstGeom prst="rect">
            <a:avLst/>
          </a:prstGeom>
        </p:spPr>
      </p:pic>
      <p:pic>
        <p:nvPicPr>
          <p:cNvPr id="12" name="图片 1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804160" y="1227148"/>
            <a:ext cx="4419600" cy="5097452"/>
          </a:xfrm>
          <a:prstGeom prst="rect">
            <a:avLst/>
          </a:prstGeom>
        </p:spPr>
      </p:pic>
      <p:pic>
        <p:nvPicPr>
          <p:cNvPr id="27" name="Picture 14">
            <a:extLst>
              <a:ext uri="{FF2B5EF4-FFF2-40B4-BE49-F238E27FC236}">
                <a16:creationId xmlns="" xmlns:a16="http://schemas.microsoft.com/office/drawing/2014/main" id="{AC55821B-98E4-40CA-BADD-03935F448D98}"/>
              </a:ext>
            </a:extLst>
          </p:cNvPr>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670560" y="4419600"/>
            <a:ext cx="1676400" cy="2235200"/>
          </a:xfrm>
          <a:prstGeom prst="rect">
            <a:avLst/>
          </a:prstGeom>
        </p:spPr>
      </p:pic>
      <p:pic>
        <p:nvPicPr>
          <p:cNvPr id="28" name="内容占位符 3"/>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7299960" y="4953000"/>
            <a:ext cx="1463040" cy="1511808"/>
          </a:xfrm>
          <a:prstGeom prst="rect">
            <a:avLst/>
          </a:prstGeom>
        </p:spPr>
      </p:pic>
      <p:cxnSp>
        <p:nvCxnSpPr>
          <p:cNvPr id="29" name="直接连接符 28">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30" name="TextBox 5">
            <a:extLst>
              <a:ext uri="{FF2B5EF4-FFF2-40B4-BE49-F238E27FC236}">
                <a16:creationId xmlns="" xmlns:a16="http://schemas.microsoft.com/office/drawing/2014/main" id="{FA086800-C5CB-4170-88E7-9E97C0DAC329}"/>
              </a:ext>
            </a:extLst>
          </p:cNvPr>
          <p:cNvSpPr txBox="1"/>
          <p:nvPr/>
        </p:nvSpPr>
        <p:spPr>
          <a:xfrm>
            <a:off x="76200" y="101025"/>
            <a:ext cx="3286477"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Experimental setup</a:t>
            </a:r>
          </a:p>
        </p:txBody>
      </p:sp>
      <p:pic>
        <p:nvPicPr>
          <p:cNvPr id="31" name="Picture 2" descr="http://www.sustc.edu.cn/upload/images/pangcq/logo/%E6%A0%A1%E5%BE%BD.png"/>
          <p:cNvPicPr>
            <a:picLocks noChangeAspect="1" noChangeArrowheads="1"/>
          </p:cNvPicPr>
          <p:nvPr/>
        </p:nvPicPr>
        <p:blipFill>
          <a:blip r:embed="rId9" cstate="print"/>
          <a:srcRect/>
          <a:stretch>
            <a:fillRect/>
          </a:stretch>
        </p:blipFill>
        <p:spPr bwMode="auto">
          <a:xfrm>
            <a:off x="7467600" y="12711"/>
            <a:ext cx="1180148" cy="848678"/>
          </a:xfrm>
          <a:prstGeom prst="rect">
            <a:avLst/>
          </a:prstGeom>
          <a:noFill/>
        </p:spPr>
      </p:pic>
      <p:pic>
        <p:nvPicPr>
          <p:cNvPr id="32" name="图片 31" descr="icon.png"/>
          <p:cNvPicPr>
            <a:picLocks/>
          </p:cNvPicPr>
          <p:nvPr/>
        </p:nvPicPr>
        <p:blipFill>
          <a:blip r:embed="rId10"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171090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2400" y="1143000"/>
            <a:ext cx="8763000" cy="5257800"/>
            <a:chOff x="-262068" y="-286715"/>
            <a:chExt cx="5375926" cy="3300425"/>
          </a:xfrm>
        </p:grpSpPr>
        <p:pic>
          <p:nvPicPr>
            <p:cNvPr id="18" name="图片 17" descr="C:\Users\ADMINI~1\AppData\Local\Temp\1562298171(1).pn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79544" y="114194"/>
              <a:ext cx="2234314" cy="2702380"/>
            </a:xfrm>
            <a:prstGeom prst="rect">
              <a:avLst/>
            </a:prstGeom>
            <a:noFill/>
            <a:ln>
              <a:noFill/>
            </a:ln>
          </p:spPr>
        </p:pic>
        <p:pic>
          <p:nvPicPr>
            <p:cNvPr id="21" name="图片 20" descr="C:\Users\ADMINI~1\AppData\Local\Temp\1562298123(1).png"/>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62068" y="-286715"/>
              <a:ext cx="3016697" cy="3300425"/>
            </a:xfrm>
            <a:prstGeom prst="rect">
              <a:avLst/>
            </a:prstGeom>
            <a:noFill/>
            <a:ln>
              <a:noFill/>
            </a:ln>
          </p:spPr>
        </p:pic>
      </p:grpSp>
      <p:cxnSp>
        <p:nvCxnSpPr>
          <p:cNvPr id="22" name="直接连接符 21">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23" name="TextBox 5">
            <a:extLst>
              <a:ext uri="{FF2B5EF4-FFF2-40B4-BE49-F238E27FC236}">
                <a16:creationId xmlns="" xmlns:a16="http://schemas.microsoft.com/office/drawing/2014/main" id="{FA086800-C5CB-4170-88E7-9E97C0DAC329}"/>
              </a:ext>
            </a:extLst>
          </p:cNvPr>
          <p:cNvSpPr txBox="1"/>
          <p:nvPr/>
        </p:nvSpPr>
        <p:spPr>
          <a:xfrm>
            <a:off x="76200" y="101025"/>
            <a:ext cx="3286477"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Experimental setup</a:t>
            </a:r>
          </a:p>
        </p:txBody>
      </p:sp>
      <p:pic>
        <p:nvPicPr>
          <p:cNvPr id="24" name="Picture 2" descr="http://www.sustc.edu.cn/upload/images/pangcq/logo/%E6%A0%A1%E5%BE%BD.png"/>
          <p:cNvPicPr>
            <a:picLocks noChangeAspect="1" noChangeArrowheads="1"/>
          </p:cNvPicPr>
          <p:nvPr/>
        </p:nvPicPr>
        <p:blipFill>
          <a:blip r:embed="rId5" cstate="print"/>
          <a:srcRect/>
          <a:stretch>
            <a:fillRect/>
          </a:stretch>
        </p:blipFill>
        <p:spPr bwMode="auto">
          <a:xfrm>
            <a:off x="7467600" y="12711"/>
            <a:ext cx="1180148" cy="848678"/>
          </a:xfrm>
          <a:prstGeom prst="rect">
            <a:avLst/>
          </a:prstGeom>
          <a:noFill/>
        </p:spPr>
      </p:pic>
      <p:pic>
        <p:nvPicPr>
          <p:cNvPr id="27" name="图片 26" descr="icon.png"/>
          <p:cNvPicPr>
            <a:picLocks/>
          </p:cNvPicPr>
          <p:nvPr/>
        </p:nvPicPr>
        <p:blipFill>
          <a:blip r:embed="rId6"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1710908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2608406"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Quantum gates</a:t>
            </a:r>
          </a:p>
        </p:txBody>
      </p:sp>
      <p:graphicFrame>
        <p:nvGraphicFramePr>
          <p:cNvPr id="38914" name="Object 2"/>
          <p:cNvGraphicFramePr>
            <a:graphicFrameLocks noChangeAspect="1"/>
          </p:cNvGraphicFramePr>
          <p:nvPr/>
        </p:nvGraphicFramePr>
        <p:xfrm>
          <a:off x="548878" y="4267200"/>
          <a:ext cx="2575322" cy="685800"/>
        </p:xfrm>
        <a:graphic>
          <a:graphicData uri="http://schemas.openxmlformats.org/presentationml/2006/ole">
            <p:oleObj spid="_x0000_s122924" name="公式" r:id="rId4" imgW="27432000" imgH="7924800" progId="Equation.3">
              <p:embed/>
            </p:oleObj>
          </a:graphicData>
        </a:graphic>
      </p:graphicFrame>
      <p:graphicFrame>
        <p:nvGraphicFramePr>
          <p:cNvPr id="38917" name="Object 5"/>
          <p:cNvGraphicFramePr>
            <a:graphicFrameLocks noChangeAspect="1"/>
          </p:cNvGraphicFramePr>
          <p:nvPr/>
        </p:nvGraphicFramePr>
        <p:xfrm>
          <a:off x="1725613" y="5791200"/>
          <a:ext cx="1322387" cy="609600"/>
        </p:xfrm>
        <a:graphic>
          <a:graphicData uri="http://schemas.openxmlformats.org/presentationml/2006/ole">
            <p:oleObj spid="_x0000_s122925" name="公式" r:id="rId5" imgW="18897600" imgH="9448800" progId="Equation.3">
              <p:embed/>
            </p:oleObj>
          </a:graphicData>
        </a:graphic>
      </p:graphicFrame>
      <p:grpSp>
        <p:nvGrpSpPr>
          <p:cNvPr id="2" name="组合 16"/>
          <p:cNvGrpSpPr/>
          <p:nvPr/>
        </p:nvGrpSpPr>
        <p:grpSpPr>
          <a:xfrm>
            <a:off x="876827" y="5199063"/>
            <a:ext cx="1986385" cy="609749"/>
            <a:chOff x="147215" y="4589463"/>
            <a:chExt cx="1986385" cy="609749"/>
          </a:xfrm>
        </p:grpSpPr>
        <p:graphicFrame>
          <p:nvGraphicFramePr>
            <p:cNvPr id="38915" name="Object 3"/>
            <p:cNvGraphicFramePr>
              <a:graphicFrameLocks noChangeAspect="1"/>
            </p:cNvGraphicFramePr>
            <p:nvPr/>
          </p:nvGraphicFramePr>
          <p:xfrm>
            <a:off x="1003300" y="4589463"/>
            <a:ext cx="1130300" cy="609749"/>
          </p:xfrm>
          <a:graphic>
            <a:graphicData uri="http://schemas.openxmlformats.org/presentationml/2006/ole">
              <p:oleObj spid="_x0000_s122926" name="公式" r:id="rId6" imgW="16154400" imgH="9448800" progId="Equation.3">
                <p:embed/>
              </p:oleObj>
            </a:graphicData>
          </a:graphic>
        </p:graphicFrame>
        <p:sp>
          <p:nvSpPr>
            <p:cNvPr id="16" name="TextBox 5">
              <a:extLst>
                <a:ext uri="{FF2B5EF4-FFF2-40B4-BE49-F238E27FC236}">
                  <a16:creationId xmlns="" xmlns:a16="http://schemas.microsoft.com/office/drawing/2014/main" id="{FA086800-C5CB-4170-88E7-9E97C0DAC329}"/>
                </a:ext>
              </a:extLst>
            </p:cNvPr>
            <p:cNvSpPr txBox="1"/>
            <p:nvPr/>
          </p:nvSpPr>
          <p:spPr>
            <a:xfrm>
              <a:off x="147215" y="4680390"/>
              <a:ext cx="995785" cy="400110"/>
            </a:xfrm>
            <a:prstGeom prst="rect">
              <a:avLst/>
            </a:prstGeom>
            <a:noFill/>
            <a:effectLst/>
          </p:spPr>
          <p:txBody>
            <a:bodyPr wrap="none">
              <a:spAutoFit/>
            </a:bodyPr>
            <a:lstStyle/>
            <a:p>
              <a:pPr marL="285750" indent="-285750">
                <a:buClr>
                  <a:srgbClr val="0000FF"/>
                </a:buClr>
                <a:defRPr/>
              </a:pPr>
              <a:r>
                <a:rPr lang="en-US" altLang="zh-CN" sz="2000" dirty="0">
                  <a:latin typeface="Times New Roman" panose="02020603050405020304" pitchFamily="18" charset="0"/>
                  <a:ea typeface="华文楷体" pitchFamily="2" charset="-122"/>
                  <a:cs typeface="Times New Roman" panose="02020603050405020304" pitchFamily="18" charset="0"/>
                </a:rPr>
                <a:t>NOT</a:t>
              </a:r>
              <a:r>
                <a:rPr lang="zh-CN" altLang="en-US" sz="2000" dirty="0">
                  <a:latin typeface="Times New Roman" panose="02020603050405020304" pitchFamily="18" charset="0"/>
                  <a:ea typeface="华文楷体" pitchFamily="2" charset="-122"/>
                  <a:cs typeface="Times New Roman" panose="02020603050405020304" pitchFamily="18" charset="0"/>
                </a:rPr>
                <a:t>：</a:t>
              </a:r>
              <a:endParaRPr lang="en-US" altLang="zh-CN" sz="2000" dirty="0">
                <a:latin typeface="Times New Roman" panose="02020603050405020304" pitchFamily="18" charset="0"/>
                <a:ea typeface="华文楷体" pitchFamily="2" charset="-122"/>
                <a:cs typeface="Times New Roman" panose="02020603050405020304" pitchFamily="18" charset="0"/>
              </a:endParaRPr>
            </a:p>
          </p:txBody>
        </p:sp>
      </p:grpSp>
      <p:sp>
        <p:nvSpPr>
          <p:cNvPr id="19" name="TextBox 5">
            <a:extLst>
              <a:ext uri="{FF2B5EF4-FFF2-40B4-BE49-F238E27FC236}">
                <a16:creationId xmlns="" xmlns:a16="http://schemas.microsoft.com/office/drawing/2014/main" id="{FA086800-C5CB-4170-88E7-9E97C0DAC329}"/>
              </a:ext>
            </a:extLst>
          </p:cNvPr>
          <p:cNvSpPr txBox="1"/>
          <p:nvPr/>
        </p:nvSpPr>
        <p:spPr>
          <a:xfrm>
            <a:off x="395472" y="5882070"/>
            <a:ext cx="1508746" cy="400110"/>
          </a:xfrm>
          <a:prstGeom prst="rect">
            <a:avLst/>
          </a:prstGeom>
          <a:noFill/>
          <a:effectLst/>
        </p:spPr>
        <p:txBody>
          <a:bodyPr wrap="none">
            <a:spAutoFit/>
          </a:bodyPr>
          <a:lstStyle/>
          <a:p>
            <a:pPr marL="285750" indent="-285750">
              <a:buClr>
                <a:srgbClr val="0000FF"/>
              </a:buClr>
              <a:defRPr/>
            </a:pPr>
            <a:r>
              <a:rPr lang="en-US" altLang="zh-CN" sz="2000" dirty="0">
                <a:latin typeface="Times New Roman" panose="02020603050405020304" pitchFamily="18" charset="0"/>
                <a:ea typeface="华文楷体" pitchFamily="2" charset="-122"/>
                <a:cs typeface="Times New Roman" panose="02020603050405020304" pitchFamily="18" charset="0"/>
              </a:rPr>
              <a:t>Hadamard</a:t>
            </a:r>
            <a:r>
              <a:rPr lang="zh-CN" altLang="en-US" sz="2000" dirty="0">
                <a:latin typeface="Times New Roman" panose="02020603050405020304" pitchFamily="18" charset="0"/>
                <a:ea typeface="华文楷体" pitchFamily="2" charset="-122"/>
                <a:cs typeface="Times New Roman" panose="02020603050405020304" pitchFamily="18" charset="0"/>
              </a:rPr>
              <a:t>：</a:t>
            </a:r>
            <a:endParaRPr lang="en-US" altLang="zh-CN" sz="2000" dirty="0">
              <a:latin typeface="Times New Roman" panose="02020603050405020304" pitchFamily="18" charset="0"/>
              <a:ea typeface="华文楷体" pitchFamily="2" charset="-122"/>
              <a:cs typeface="Times New Roman" panose="02020603050405020304" pitchFamily="18" charset="0"/>
            </a:endParaRPr>
          </a:p>
        </p:txBody>
      </p:sp>
      <p:graphicFrame>
        <p:nvGraphicFramePr>
          <p:cNvPr id="38918" name="Object 6"/>
          <p:cNvGraphicFramePr>
            <a:graphicFrameLocks noChangeAspect="1"/>
          </p:cNvGraphicFramePr>
          <p:nvPr/>
        </p:nvGraphicFramePr>
        <p:xfrm>
          <a:off x="4419600" y="990600"/>
          <a:ext cx="3458054" cy="457200"/>
        </p:xfrm>
        <a:graphic>
          <a:graphicData uri="http://schemas.openxmlformats.org/presentationml/2006/ole">
            <p:oleObj spid="_x0000_s122927" name="公式" r:id="rId7" imgW="42367200" imgH="6096000" progId="Equation.3">
              <p:embed/>
            </p:oleObj>
          </a:graphicData>
        </a:graphic>
      </p:graphicFrame>
      <p:sp>
        <p:nvSpPr>
          <p:cNvPr id="20" name="TextBox 5">
            <a:extLst>
              <a:ext uri="{FF2B5EF4-FFF2-40B4-BE49-F238E27FC236}">
                <a16:creationId xmlns="" xmlns:a16="http://schemas.microsoft.com/office/drawing/2014/main" id="{FA086800-C5CB-4170-88E7-9E97C0DAC329}"/>
              </a:ext>
            </a:extLst>
          </p:cNvPr>
          <p:cNvSpPr txBox="1"/>
          <p:nvPr/>
        </p:nvSpPr>
        <p:spPr>
          <a:xfrm>
            <a:off x="3810000" y="1524000"/>
            <a:ext cx="2186817" cy="400110"/>
          </a:xfrm>
          <a:prstGeom prst="rect">
            <a:avLst/>
          </a:prstGeom>
          <a:noFill/>
          <a:effectLst/>
        </p:spPr>
        <p:txBody>
          <a:bodyPr wrap="none">
            <a:spAutoFit/>
          </a:bodyPr>
          <a:lstStyle/>
          <a:p>
            <a:pPr marL="285750" indent="-285750">
              <a:buFont typeface="Wingdings" pitchFamily="2" charset="2"/>
              <a:buChar char="v"/>
              <a:defRPr/>
            </a:pPr>
            <a:r>
              <a:rPr lang="en-US" altLang="zh-CN" sz="2000" dirty="0">
                <a:latin typeface="Times New Roman" panose="02020603050405020304" pitchFamily="18" charset="0"/>
                <a:ea typeface="华文楷体" pitchFamily="2" charset="-122"/>
                <a:cs typeface="Times New Roman" panose="02020603050405020304" pitchFamily="18" charset="0"/>
              </a:rPr>
              <a:t>Dynamical gates</a:t>
            </a:r>
          </a:p>
        </p:txBody>
      </p:sp>
      <p:sp>
        <p:nvSpPr>
          <p:cNvPr id="21" name="TextBox 5">
            <a:extLst>
              <a:ext uri="{FF2B5EF4-FFF2-40B4-BE49-F238E27FC236}">
                <a16:creationId xmlns="" xmlns:a16="http://schemas.microsoft.com/office/drawing/2014/main" id="{FA086800-C5CB-4170-88E7-9E97C0DAC329}"/>
              </a:ext>
            </a:extLst>
          </p:cNvPr>
          <p:cNvSpPr txBox="1"/>
          <p:nvPr/>
        </p:nvSpPr>
        <p:spPr>
          <a:xfrm>
            <a:off x="3810000" y="2038290"/>
            <a:ext cx="2143536" cy="400110"/>
          </a:xfrm>
          <a:prstGeom prst="rect">
            <a:avLst/>
          </a:prstGeom>
          <a:noFill/>
          <a:effectLst/>
        </p:spPr>
        <p:txBody>
          <a:bodyPr wrap="none">
            <a:spAutoFit/>
          </a:bodyPr>
          <a:lstStyle/>
          <a:p>
            <a:pPr marL="285750" indent="-285750">
              <a:buFont typeface="Wingdings" pitchFamily="2" charset="2"/>
              <a:buChar char="v"/>
              <a:defRPr/>
            </a:pPr>
            <a:r>
              <a:rPr lang="en-US" altLang="zh-CN" sz="2000" dirty="0">
                <a:latin typeface="Times New Roman" panose="02020603050405020304" pitchFamily="18" charset="0"/>
                <a:ea typeface="华文楷体" pitchFamily="2" charset="-122"/>
                <a:cs typeface="Times New Roman" panose="02020603050405020304" pitchFamily="18" charset="0"/>
              </a:rPr>
              <a:t>Geometric gates</a:t>
            </a:r>
          </a:p>
        </p:txBody>
      </p:sp>
      <p:graphicFrame>
        <p:nvGraphicFramePr>
          <p:cNvPr id="38919" name="Object 7"/>
          <p:cNvGraphicFramePr>
            <a:graphicFrameLocks noChangeAspect="1"/>
          </p:cNvGraphicFramePr>
          <p:nvPr/>
        </p:nvGraphicFramePr>
        <p:xfrm>
          <a:off x="4276980" y="3195510"/>
          <a:ext cx="4428517" cy="762000"/>
        </p:xfrm>
        <a:graphic>
          <a:graphicData uri="http://schemas.openxmlformats.org/presentationml/2006/ole">
            <p:oleObj spid="_x0000_s122928" name="公式" r:id="rId8" imgW="61874400" imgH="11582400" progId="Equation.3">
              <p:embed/>
            </p:oleObj>
          </a:graphicData>
        </a:graphic>
      </p:graphicFrame>
      <p:graphicFrame>
        <p:nvGraphicFramePr>
          <p:cNvPr id="38922" name="Object 10"/>
          <p:cNvGraphicFramePr>
            <a:graphicFrameLocks noChangeAspect="1"/>
          </p:cNvGraphicFramePr>
          <p:nvPr/>
        </p:nvGraphicFramePr>
        <p:xfrm>
          <a:off x="4272415" y="2438400"/>
          <a:ext cx="3425825" cy="482600"/>
        </p:xfrm>
        <a:graphic>
          <a:graphicData uri="http://schemas.openxmlformats.org/presentationml/2006/ole">
            <p:oleObj spid="_x0000_s122929" name="公式" r:id="rId9" imgW="47853600" imgH="7315200" progId="Equation.3">
              <p:embed/>
            </p:oleObj>
          </a:graphicData>
        </a:graphic>
      </p:graphicFrame>
      <p:graphicFrame>
        <p:nvGraphicFramePr>
          <p:cNvPr id="38924" name="Object 12"/>
          <p:cNvGraphicFramePr>
            <a:graphicFrameLocks noChangeAspect="1"/>
          </p:cNvGraphicFramePr>
          <p:nvPr>
            <p:extLst>
              <p:ext uri="{D42A27DB-BD31-4B8C-83A1-F6EECF244321}">
                <p14:modId xmlns="" xmlns:p14="http://schemas.microsoft.com/office/powerpoint/2010/main" val="1605666503"/>
              </p:ext>
            </p:extLst>
          </p:nvPr>
        </p:nvGraphicFramePr>
        <p:xfrm>
          <a:off x="6129341" y="2904872"/>
          <a:ext cx="1352550" cy="381000"/>
        </p:xfrm>
        <a:graphic>
          <a:graphicData uri="http://schemas.openxmlformats.org/presentationml/2006/ole">
            <p:oleObj spid="_x0000_s122930" name="公式" r:id="rId10" imgW="18897600" imgH="5791200" progId="Equation.3">
              <p:embed/>
            </p:oleObj>
          </a:graphicData>
        </a:graphic>
      </p:graphicFrame>
      <p:sp>
        <p:nvSpPr>
          <p:cNvPr id="29" name="TextBox 5">
            <a:extLst>
              <a:ext uri="{FF2B5EF4-FFF2-40B4-BE49-F238E27FC236}">
                <a16:creationId xmlns="" xmlns:a16="http://schemas.microsoft.com/office/drawing/2014/main" id="{FA086800-C5CB-4170-88E7-9E97C0DAC329}"/>
              </a:ext>
            </a:extLst>
          </p:cNvPr>
          <p:cNvSpPr txBox="1"/>
          <p:nvPr/>
        </p:nvSpPr>
        <p:spPr>
          <a:xfrm>
            <a:off x="4191000" y="2902378"/>
            <a:ext cx="2108269" cy="369332"/>
          </a:xfrm>
          <a:prstGeom prst="rect">
            <a:avLst/>
          </a:prstGeom>
          <a:noFill/>
          <a:effectLst/>
        </p:spPr>
        <p:txBody>
          <a:bodyPr wrap="none">
            <a:spAutoFit/>
          </a:bodyPr>
          <a:lstStyle/>
          <a:p>
            <a:pPr marL="285750" indent="-285750">
              <a:defRPr/>
            </a:pPr>
            <a:r>
              <a:rPr lang="en-US" altLang="zh-CN" dirty="0">
                <a:latin typeface="Times New Roman" panose="02020603050405020304" pitchFamily="18" charset="0"/>
                <a:ea typeface="华文楷体" pitchFamily="2" charset="-122"/>
                <a:cs typeface="Times New Roman" panose="02020603050405020304" pitchFamily="18" charset="0"/>
              </a:rPr>
              <a:t>For cyclic evolution:</a:t>
            </a:r>
          </a:p>
        </p:txBody>
      </p:sp>
      <p:grpSp>
        <p:nvGrpSpPr>
          <p:cNvPr id="3" name="组合 43"/>
          <p:cNvGrpSpPr/>
          <p:nvPr/>
        </p:nvGrpSpPr>
        <p:grpSpPr>
          <a:xfrm>
            <a:off x="3962400" y="3983873"/>
            <a:ext cx="5029200" cy="2677717"/>
            <a:chOff x="3962400" y="3983873"/>
            <a:chExt cx="5029200" cy="2677717"/>
          </a:xfrm>
        </p:grpSpPr>
        <p:sp>
          <p:nvSpPr>
            <p:cNvPr id="30" name="文本框 12"/>
            <p:cNvSpPr txBox="1"/>
            <p:nvPr/>
          </p:nvSpPr>
          <p:spPr>
            <a:xfrm>
              <a:off x="4343400" y="4264224"/>
              <a:ext cx="4572000" cy="307777"/>
            </a:xfrm>
            <a:prstGeom prst="rect">
              <a:avLst/>
            </a:prstGeom>
            <a:noFill/>
          </p:spPr>
          <p:txBody>
            <a:bodyPr wrap="square" rtlCol="0">
              <a:spAutoFit/>
            </a:bodyPr>
            <a:lstStyle/>
            <a:p>
              <a:r>
                <a:rPr kumimoji="1" lang="en-US" altLang="zh-CN" sz="1400" dirty="0">
                  <a:latin typeface="Times New Roman" panose="02020603050405020304" pitchFamily="18" charset="0"/>
                  <a:ea typeface="Times New Roman" charset="0"/>
                  <a:cs typeface="Times New Roman" panose="02020603050405020304" pitchFamily="18" charset="0"/>
                </a:rPr>
                <a:t>M. V. Berry, </a:t>
              </a:r>
              <a:r>
                <a:rPr kumimoji="1" lang="en-US" altLang="zh-CN" sz="1400" i="1" dirty="0">
                  <a:latin typeface="Times New Roman" panose="02020603050405020304" pitchFamily="18" charset="0"/>
                  <a:ea typeface="Times New Roman" charset="0"/>
                  <a:cs typeface="Times New Roman" panose="02020603050405020304" pitchFamily="18" charset="0"/>
                </a:rPr>
                <a:t>Proc. Soc. London</a:t>
              </a:r>
              <a:r>
                <a:rPr kumimoji="1" lang="en-US" altLang="zh-CN" sz="1400" dirty="0">
                  <a:latin typeface="Times New Roman" panose="02020603050405020304" pitchFamily="18" charset="0"/>
                  <a:ea typeface="Times New Roman" charset="0"/>
                  <a:cs typeface="Times New Roman" panose="02020603050405020304" pitchFamily="18" charset="0"/>
                </a:rPr>
                <a:t>,</a:t>
              </a:r>
              <a:r>
                <a:rPr kumimoji="1" lang="en-US" altLang="zh-CN" sz="1400" i="1" dirty="0">
                  <a:latin typeface="Times New Roman" panose="02020603050405020304" pitchFamily="18" charset="0"/>
                  <a:ea typeface="Times New Roman" charset="0"/>
                  <a:cs typeface="Times New Roman" panose="02020603050405020304" pitchFamily="18" charset="0"/>
                </a:rPr>
                <a:t> </a:t>
              </a:r>
              <a:r>
                <a:rPr kumimoji="1" lang="en-US" altLang="zh-CN" sz="1400" dirty="0">
                  <a:latin typeface="Times New Roman" panose="02020603050405020304" pitchFamily="18" charset="0"/>
                  <a:ea typeface="Times New Roman" charset="0"/>
                  <a:cs typeface="Times New Roman" panose="02020603050405020304" pitchFamily="18" charset="0"/>
                </a:rPr>
                <a:t>Ser. A 392, 45 (1984).</a:t>
              </a:r>
            </a:p>
          </p:txBody>
        </p:sp>
        <p:sp>
          <p:nvSpPr>
            <p:cNvPr id="34" name="TextBox 5">
              <a:extLst>
                <a:ext uri="{FF2B5EF4-FFF2-40B4-BE49-F238E27FC236}">
                  <a16:creationId xmlns="" xmlns:a16="http://schemas.microsoft.com/office/drawing/2014/main" id="{FA086800-C5CB-4170-88E7-9E97C0DAC329}"/>
                </a:ext>
              </a:extLst>
            </p:cNvPr>
            <p:cNvSpPr txBox="1"/>
            <p:nvPr/>
          </p:nvSpPr>
          <p:spPr>
            <a:xfrm>
              <a:off x="3962400" y="3983873"/>
              <a:ext cx="1172116" cy="338554"/>
            </a:xfrm>
            <a:prstGeom prst="rect">
              <a:avLst/>
            </a:prstGeom>
            <a:noFill/>
            <a:effectLst/>
          </p:spPr>
          <p:txBody>
            <a:bodyPr wrap="none">
              <a:spAutoFit/>
            </a:bodyPr>
            <a:lstStyle/>
            <a:p>
              <a:pPr marL="285750" indent="-285750">
                <a:defRPr/>
              </a:pPr>
              <a:r>
                <a:rPr lang="en-US" altLang="zh-CN" sz="1600" u="sng" dirty="0">
                  <a:latin typeface="Times New Roman" panose="02020603050405020304" pitchFamily="18" charset="0"/>
                  <a:ea typeface="华文楷体" pitchFamily="2" charset="-122"/>
                  <a:cs typeface="Times New Roman" pitchFamily="18" charset="0"/>
                </a:rPr>
                <a:t>Berry phase</a:t>
              </a:r>
            </a:p>
          </p:txBody>
        </p:sp>
        <p:sp>
          <p:nvSpPr>
            <p:cNvPr id="36" name="TextBox 5">
              <a:extLst>
                <a:ext uri="{FF2B5EF4-FFF2-40B4-BE49-F238E27FC236}">
                  <a16:creationId xmlns="" xmlns:a16="http://schemas.microsoft.com/office/drawing/2014/main" id="{FA086800-C5CB-4170-88E7-9E97C0DAC329}"/>
                </a:ext>
              </a:extLst>
            </p:cNvPr>
            <p:cNvSpPr txBox="1"/>
            <p:nvPr/>
          </p:nvSpPr>
          <p:spPr>
            <a:xfrm>
              <a:off x="3962400" y="4486496"/>
              <a:ext cx="2699778" cy="338554"/>
            </a:xfrm>
            <a:prstGeom prst="rect">
              <a:avLst/>
            </a:prstGeom>
            <a:noFill/>
            <a:effectLst/>
          </p:spPr>
          <p:txBody>
            <a:bodyPr wrap="none">
              <a:spAutoFit/>
            </a:bodyPr>
            <a:lstStyle/>
            <a:p>
              <a:pPr marL="285750" indent="-285750">
                <a:defRPr/>
              </a:pPr>
              <a:r>
                <a:rPr lang="en-US" altLang="zh-CN" sz="1600" u="sng" dirty="0">
                  <a:latin typeface="Times New Roman" panose="02020603050405020304" pitchFamily="18" charset="0"/>
                  <a:ea typeface="华文楷体" pitchFamily="2" charset="-122"/>
                  <a:cs typeface="Times New Roman" pitchFamily="18" charset="0"/>
                </a:rPr>
                <a:t>non-adiabatic geometric phase</a:t>
              </a:r>
            </a:p>
          </p:txBody>
        </p:sp>
        <p:sp>
          <p:nvSpPr>
            <p:cNvPr id="37" name="文本框 12"/>
            <p:cNvSpPr txBox="1"/>
            <p:nvPr/>
          </p:nvSpPr>
          <p:spPr>
            <a:xfrm>
              <a:off x="4343400" y="4774049"/>
              <a:ext cx="4648200" cy="307777"/>
            </a:xfrm>
            <a:prstGeom prst="rect">
              <a:avLst/>
            </a:prstGeom>
            <a:noFill/>
          </p:spPr>
          <p:txBody>
            <a:bodyPr wrap="square" rtlCol="0">
              <a:spAutoFit/>
            </a:bodyPr>
            <a:lstStyle/>
            <a:p>
              <a:r>
                <a:rPr kumimoji="1" lang="en-US" altLang="zh-CN" sz="1400" dirty="0">
                  <a:latin typeface="Times New Roman" panose="02020603050405020304" pitchFamily="18" charset="0"/>
                  <a:ea typeface="Times New Roman" charset="0"/>
                  <a:cs typeface="Times New Roman" panose="02020603050405020304" pitchFamily="18" charset="0"/>
                </a:rPr>
                <a:t>Y. </a:t>
              </a:r>
              <a:r>
                <a:rPr kumimoji="1" lang="en-US" altLang="zh-CN" sz="1400" dirty="0" err="1">
                  <a:latin typeface="Times New Roman" panose="02020603050405020304" pitchFamily="18" charset="0"/>
                  <a:ea typeface="Times New Roman" charset="0"/>
                  <a:cs typeface="Times New Roman" panose="02020603050405020304" pitchFamily="18" charset="0"/>
                </a:rPr>
                <a:t>Aharonov</a:t>
              </a:r>
              <a:r>
                <a:rPr kumimoji="1" lang="en-US" altLang="zh-CN" sz="1400" dirty="0">
                  <a:latin typeface="Times New Roman" panose="02020603050405020304" pitchFamily="18" charset="0"/>
                  <a:ea typeface="Times New Roman" charset="0"/>
                  <a:cs typeface="Times New Roman" panose="02020603050405020304" pitchFamily="18" charset="0"/>
                </a:rPr>
                <a:t> and J. </a:t>
              </a:r>
              <a:r>
                <a:rPr kumimoji="1" lang="en-US" altLang="zh-CN" sz="1400" dirty="0" err="1">
                  <a:latin typeface="Times New Roman" panose="02020603050405020304" pitchFamily="18" charset="0"/>
                  <a:ea typeface="Times New Roman" charset="0"/>
                  <a:cs typeface="Times New Roman" panose="02020603050405020304" pitchFamily="18" charset="0"/>
                </a:rPr>
                <a:t>Anandan</a:t>
              </a:r>
              <a:r>
                <a:rPr kumimoji="1" lang="en-US" altLang="zh-CN" sz="1400" dirty="0">
                  <a:latin typeface="Times New Roman" panose="02020603050405020304" pitchFamily="18" charset="0"/>
                  <a:ea typeface="Times New Roman" charset="0"/>
                  <a:cs typeface="Times New Roman" panose="02020603050405020304" pitchFamily="18" charset="0"/>
                </a:rPr>
                <a:t>, </a:t>
              </a:r>
              <a:r>
                <a:rPr lang="en-US" altLang="zh-CN" sz="1400" i="1" dirty="0">
                  <a:latin typeface="Times New Roman" panose="02020603050405020304" pitchFamily="18" charset="0"/>
                  <a:ea typeface="Times New Roman" charset="0"/>
                  <a:cs typeface="Times New Roman" panose="02020603050405020304" pitchFamily="18" charset="0"/>
                </a:rPr>
                <a:t>Phys. Rev. Lett</a:t>
              </a:r>
              <a:r>
                <a:rPr lang="en-US" altLang="zh-CN" sz="1400" dirty="0">
                  <a:latin typeface="Times New Roman" panose="02020603050405020304" pitchFamily="18" charset="0"/>
                  <a:ea typeface="Times New Roman" charset="0"/>
                  <a:cs typeface="Times New Roman" panose="02020603050405020304" pitchFamily="18" charset="0"/>
                </a:rPr>
                <a:t>. 58, 1593 (1987).</a:t>
              </a:r>
              <a:endParaRPr kumimoji="1" lang="en-US" altLang="zh-CN" sz="1400" dirty="0">
                <a:latin typeface="Times New Roman" panose="02020603050405020304" pitchFamily="18" charset="0"/>
                <a:ea typeface="Times New Roman" charset="0"/>
                <a:cs typeface="Times New Roman" panose="02020603050405020304" pitchFamily="18" charset="0"/>
              </a:endParaRPr>
            </a:p>
          </p:txBody>
        </p:sp>
        <p:sp>
          <p:nvSpPr>
            <p:cNvPr id="38" name="TextBox 5">
              <a:extLst>
                <a:ext uri="{FF2B5EF4-FFF2-40B4-BE49-F238E27FC236}">
                  <a16:creationId xmlns="" xmlns:a16="http://schemas.microsoft.com/office/drawing/2014/main" id="{FA086800-C5CB-4170-88E7-9E97C0DAC329}"/>
                </a:ext>
              </a:extLst>
            </p:cNvPr>
            <p:cNvSpPr txBox="1"/>
            <p:nvPr/>
          </p:nvSpPr>
          <p:spPr>
            <a:xfrm>
              <a:off x="3962400" y="5014130"/>
              <a:ext cx="2448106" cy="338554"/>
            </a:xfrm>
            <a:prstGeom prst="rect">
              <a:avLst/>
            </a:prstGeom>
            <a:noFill/>
            <a:effectLst/>
          </p:spPr>
          <p:txBody>
            <a:bodyPr wrap="none">
              <a:spAutoFit/>
            </a:bodyPr>
            <a:lstStyle/>
            <a:p>
              <a:pPr marL="285750" indent="-285750">
                <a:defRPr/>
              </a:pPr>
              <a:r>
                <a:rPr lang="en-US" altLang="zh-CN" sz="1600" u="sng" dirty="0">
                  <a:latin typeface="Times New Roman" panose="02020603050405020304" pitchFamily="18" charset="0"/>
                  <a:ea typeface="华文楷体" pitchFamily="2" charset="-122"/>
                  <a:cs typeface="Times New Roman" pitchFamily="18" charset="0"/>
                </a:rPr>
                <a:t>non-cyclic geometric phase</a:t>
              </a:r>
            </a:p>
          </p:txBody>
        </p:sp>
        <p:sp>
          <p:nvSpPr>
            <p:cNvPr id="39" name="文本框 12"/>
            <p:cNvSpPr txBox="1"/>
            <p:nvPr/>
          </p:nvSpPr>
          <p:spPr>
            <a:xfrm>
              <a:off x="4343400" y="5301683"/>
              <a:ext cx="4648200" cy="307777"/>
            </a:xfrm>
            <a:prstGeom prst="rect">
              <a:avLst/>
            </a:prstGeom>
            <a:noFill/>
          </p:spPr>
          <p:txBody>
            <a:bodyPr wrap="square" rtlCol="0">
              <a:spAutoFit/>
            </a:bodyPr>
            <a:lstStyle/>
            <a:p>
              <a:r>
                <a:rPr kumimoji="1" lang="en-US" altLang="zh-CN" sz="1400" dirty="0">
                  <a:latin typeface="Times New Roman" panose="02020603050405020304" pitchFamily="18" charset="0"/>
                  <a:ea typeface="Times New Roman" charset="0"/>
                  <a:cs typeface="Times New Roman" panose="02020603050405020304" pitchFamily="18" charset="0"/>
                </a:rPr>
                <a:t>J. Samuel and R. </a:t>
              </a:r>
              <a:r>
                <a:rPr kumimoji="1" lang="en-US" altLang="zh-CN" sz="1400" dirty="0" err="1">
                  <a:latin typeface="Times New Roman" panose="02020603050405020304" pitchFamily="18" charset="0"/>
                  <a:ea typeface="Times New Roman" charset="0"/>
                  <a:cs typeface="Times New Roman" panose="02020603050405020304" pitchFamily="18" charset="0"/>
                </a:rPr>
                <a:t>Bhandari</a:t>
              </a:r>
              <a:r>
                <a:rPr kumimoji="1" lang="en-US" altLang="zh-CN" sz="1400" dirty="0">
                  <a:latin typeface="Times New Roman" panose="02020603050405020304" pitchFamily="18" charset="0"/>
                  <a:ea typeface="Times New Roman" charset="0"/>
                  <a:cs typeface="Times New Roman" panose="02020603050405020304" pitchFamily="18" charset="0"/>
                </a:rPr>
                <a:t>, </a:t>
              </a:r>
              <a:r>
                <a:rPr lang="en-US" altLang="zh-CN" sz="1400" i="1" dirty="0">
                  <a:latin typeface="Times New Roman" panose="02020603050405020304" pitchFamily="18" charset="0"/>
                  <a:ea typeface="Times New Roman" charset="0"/>
                  <a:cs typeface="Times New Roman" panose="02020603050405020304" pitchFamily="18" charset="0"/>
                </a:rPr>
                <a:t>Phys. Rev. </a:t>
              </a:r>
              <a:r>
                <a:rPr lang="en-US" altLang="zh-CN" sz="1400" i="1" dirty="0" err="1">
                  <a:latin typeface="Times New Roman" panose="02020603050405020304" pitchFamily="18" charset="0"/>
                  <a:ea typeface="Times New Roman" charset="0"/>
                  <a:cs typeface="Times New Roman" panose="02020603050405020304" pitchFamily="18" charset="0"/>
                </a:rPr>
                <a:t>Lett</a:t>
              </a:r>
              <a:r>
                <a:rPr lang="en-US" altLang="zh-CN" sz="1400" dirty="0">
                  <a:latin typeface="Times New Roman" panose="02020603050405020304" pitchFamily="18" charset="0"/>
                  <a:ea typeface="Times New Roman" charset="0"/>
                  <a:cs typeface="Times New Roman" panose="02020603050405020304" pitchFamily="18" charset="0"/>
                </a:rPr>
                <a:t>. 60, 2339 (1988).</a:t>
              </a:r>
              <a:endParaRPr kumimoji="1" lang="en-US" altLang="zh-CN" sz="1400" dirty="0">
                <a:latin typeface="Times New Roman" panose="02020603050405020304" pitchFamily="18" charset="0"/>
                <a:ea typeface="Times New Roman" charset="0"/>
                <a:cs typeface="Times New Roman" panose="02020603050405020304" pitchFamily="18" charset="0"/>
              </a:endParaRPr>
            </a:p>
          </p:txBody>
        </p:sp>
        <p:sp>
          <p:nvSpPr>
            <p:cNvPr id="40" name="TextBox 5">
              <a:extLst>
                <a:ext uri="{FF2B5EF4-FFF2-40B4-BE49-F238E27FC236}">
                  <a16:creationId xmlns="" xmlns:a16="http://schemas.microsoft.com/office/drawing/2014/main" id="{FA086800-C5CB-4170-88E7-9E97C0DAC329}"/>
                </a:ext>
              </a:extLst>
            </p:cNvPr>
            <p:cNvSpPr txBox="1"/>
            <p:nvPr/>
          </p:nvSpPr>
          <p:spPr>
            <a:xfrm>
              <a:off x="3962400" y="5547530"/>
              <a:ext cx="2698175" cy="338554"/>
            </a:xfrm>
            <a:prstGeom prst="rect">
              <a:avLst/>
            </a:prstGeom>
            <a:noFill/>
            <a:effectLst/>
          </p:spPr>
          <p:txBody>
            <a:bodyPr wrap="none">
              <a:spAutoFit/>
            </a:bodyPr>
            <a:lstStyle/>
            <a:p>
              <a:pPr marL="285750" indent="-285750">
                <a:defRPr/>
              </a:pPr>
              <a:r>
                <a:rPr lang="en-US" altLang="zh-CN" sz="1600" u="sng" dirty="0">
                  <a:latin typeface="Times New Roman" panose="02020603050405020304" pitchFamily="18" charset="0"/>
                  <a:ea typeface="华文楷体" pitchFamily="2" charset="-122"/>
                  <a:cs typeface="Times New Roman" pitchFamily="18" charset="0"/>
                </a:rPr>
                <a:t>non-Abelian geometric phase</a:t>
              </a:r>
            </a:p>
          </p:txBody>
        </p:sp>
        <p:sp>
          <p:nvSpPr>
            <p:cNvPr id="41" name="文本框 12"/>
            <p:cNvSpPr txBox="1"/>
            <p:nvPr/>
          </p:nvSpPr>
          <p:spPr>
            <a:xfrm>
              <a:off x="4343400" y="5835083"/>
              <a:ext cx="4648200" cy="307777"/>
            </a:xfrm>
            <a:prstGeom prst="rect">
              <a:avLst/>
            </a:prstGeom>
            <a:noFill/>
          </p:spPr>
          <p:txBody>
            <a:bodyPr wrap="square" rtlCol="0">
              <a:spAutoFit/>
            </a:bodyPr>
            <a:lstStyle/>
            <a:p>
              <a:r>
                <a:rPr kumimoji="1" lang="en-US" altLang="zh-CN" sz="1400" dirty="0">
                  <a:latin typeface="Times New Roman" panose="02020603050405020304" pitchFamily="18" charset="0"/>
                  <a:ea typeface="Times New Roman" charset="0"/>
                  <a:cs typeface="Times New Roman" panose="02020603050405020304" pitchFamily="18" charset="0"/>
                </a:rPr>
                <a:t>F. </a:t>
              </a:r>
              <a:r>
                <a:rPr kumimoji="1" lang="en-US" altLang="zh-CN" sz="1400" dirty="0" err="1">
                  <a:latin typeface="Times New Roman" panose="02020603050405020304" pitchFamily="18" charset="0"/>
                  <a:ea typeface="Times New Roman" charset="0"/>
                  <a:cs typeface="Times New Roman" panose="02020603050405020304" pitchFamily="18" charset="0"/>
                </a:rPr>
                <a:t>Wilczek</a:t>
              </a:r>
              <a:r>
                <a:rPr kumimoji="1" lang="en-US" altLang="zh-CN" sz="1400" dirty="0">
                  <a:latin typeface="Times New Roman" panose="02020603050405020304" pitchFamily="18" charset="0"/>
                  <a:ea typeface="Times New Roman" charset="0"/>
                  <a:cs typeface="Times New Roman" panose="02020603050405020304" pitchFamily="18" charset="0"/>
                </a:rPr>
                <a:t> and A. Zee, </a:t>
              </a:r>
              <a:r>
                <a:rPr lang="en-US" altLang="zh-CN" sz="1400" i="1" dirty="0">
                  <a:latin typeface="Times New Roman" panose="02020603050405020304" pitchFamily="18" charset="0"/>
                  <a:ea typeface="Times New Roman" charset="0"/>
                  <a:cs typeface="Times New Roman" panose="02020603050405020304" pitchFamily="18" charset="0"/>
                </a:rPr>
                <a:t>Phys. Rev. </a:t>
              </a:r>
              <a:r>
                <a:rPr lang="en-US" altLang="zh-CN" sz="1400" i="1" dirty="0" err="1">
                  <a:latin typeface="Times New Roman" panose="02020603050405020304" pitchFamily="18" charset="0"/>
                  <a:ea typeface="Times New Roman" charset="0"/>
                  <a:cs typeface="Times New Roman" panose="02020603050405020304" pitchFamily="18" charset="0"/>
                </a:rPr>
                <a:t>Lett</a:t>
              </a:r>
              <a:r>
                <a:rPr lang="en-US" altLang="zh-CN" sz="1400" dirty="0">
                  <a:latin typeface="Times New Roman" panose="02020603050405020304" pitchFamily="18" charset="0"/>
                  <a:ea typeface="Times New Roman" charset="0"/>
                  <a:cs typeface="Times New Roman" panose="02020603050405020304" pitchFamily="18" charset="0"/>
                </a:rPr>
                <a:t>. 52, 2111 (1984).</a:t>
              </a:r>
              <a:endParaRPr kumimoji="1" lang="en-US" altLang="zh-CN" sz="1400" dirty="0">
                <a:latin typeface="Times New Roman" panose="02020603050405020304" pitchFamily="18" charset="0"/>
                <a:ea typeface="Times New Roman" charset="0"/>
                <a:cs typeface="Times New Roman" panose="02020603050405020304" pitchFamily="18" charset="0"/>
              </a:endParaRPr>
            </a:p>
          </p:txBody>
        </p:sp>
        <p:sp>
          <p:nvSpPr>
            <p:cNvPr id="42" name="TextBox 5">
              <a:extLst>
                <a:ext uri="{FF2B5EF4-FFF2-40B4-BE49-F238E27FC236}">
                  <a16:creationId xmlns="" xmlns:a16="http://schemas.microsoft.com/office/drawing/2014/main" id="{FA086800-C5CB-4170-88E7-9E97C0DAC329}"/>
                </a:ext>
              </a:extLst>
            </p:cNvPr>
            <p:cNvSpPr txBox="1"/>
            <p:nvPr/>
          </p:nvSpPr>
          <p:spPr>
            <a:xfrm>
              <a:off x="3962400" y="6080930"/>
              <a:ext cx="3778599" cy="338554"/>
            </a:xfrm>
            <a:prstGeom prst="rect">
              <a:avLst/>
            </a:prstGeom>
            <a:noFill/>
            <a:effectLst/>
          </p:spPr>
          <p:txBody>
            <a:bodyPr wrap="none">
              <a:spAutoFit/>
            </a:bodyPr>
            <a:lstStyle/>
            <a:p>
              <a:pPr marL="285750" indent="-285750">
                <a:defRPr/>
              </a:pPr>
              <a:r>
                <a:rPr lang="en-US" altLang="zh-CN" sz="1600" u="sng" dirty="0">
                  <a:latin typeface="Times New Roman" panose="02020603050405020304" pitchFamily="18" charset="0"/>
                  <a:ea typeface="华文楷体" pitchFamily="2" charset="-122"/>
                  <a:cs typeface="Times New Roman" pitchFamily="18" charset="0"/>
                </a:rPr>
                <a:t>non-adiabatic non-Abelian geometric phase</a:t>
              </a:r>
            </a:p>
          </p:txBody>
        </p:sp>
        <p:sp>
          <p:nvSpPr>
            <p:cNvPr id="43" name="文本框 12"/>
            <p:cNvSpPr txBox="1"/>
            <p:nvPr/>
          </p:nvSpPr>
          <p:spPr>
            <a:xfrm>
              <a:off x="4343400" y="6353813"/>
              <a:ext cx="4648200" cy="307777"/>
            </a:xfrm>
            <a:prstGeom prst="rect">
              <a:avLst/>
            </a:prstGeom>
            <a:noFill/>
          </p:spPr>
          <p:txBody>
            <a:bodyPr wrap="square" rtlCol="0">
              <a:spAutoFit/>
            </a:bodyPr>
            <a:lstStyle/>
            <a:p>
              <a:r>
                <a:rPr kumimoji="1" lang="en-US" altLang="zh-CN" sz="1400" dirty="0">
                  <a:latin typeface="Times New Roman" panose="02020603050405020304" pitchFamily="18" charset="0"/>
                  <a:ea typeface="Times New Roman" charset="0"/>
                  <a:cs typeface="Times New Roman" panose="02020603050405020304" pitchFamily="18" charset="0"/>
                </a:rPr>
                <a:t>J. </a:t>
              </a:r>
              <a:r>
                <a:rPr kumimoji="1" lang="en-US" altLang="zh-CN" sz="1400" dirty="0" err="1">
                  <a:latin typeface="Times New Roman" panose="02020603050405020304" pitchFamily="18" charset="0"/>
                  <a:ea typeface="Times New Roman" charset="0"/>
                  <a:cs typeface="Times New Roman" panose="02020603050405020304" pitchFamily="18" charset="0"/>
                </a:rPr>
                <a:t>Anandan</a:t>
              </a:r>
              <a:r>
                <a:rPr kumimoji="1" lang="en-US" altLang="zh-CN" sz="1400" dirty="0">
                  <a:latin typeface="Times New Roman" panose="02020603050405020304" pitchFamily="18" charset="0"/>
                  <a:ea typeface="Times New Roman" charset="0"/>
                  <a:cs typeface="Times New Roman" panose="02020603050405020304" pitchFamily="18" charset="0"/>
                </a:rPr>
                <a:t>, </a:t>
              </a:r>
              <a:r>
                <a:rPr kumimoji="1" lang="en-US" altLang="zh-CN" sz="1400" i="1" dirty="0">
                  <a:latin typeface="Times New Roman" panose="02020603050405020304" pitchFamily="18" charset="0"/>
                  <a:ea typeface="Times New Roman" charset="0"/>
                  <a:cs typeface="Times New Roman" panose="02020603050405020304" pitchFamily="18" charset="0"/>
                </a:rPr>
                <a:t>Phys. </a:t>
              </a:r>
              <a:r>
                <a:rPr kumimoji="1" lang="en-US" altLang="zh-CN" sz="1400" i="1" dirty="0" err="1">
                  <a:latin typeface="Times New Roman" panose="02020603050405020304" pitchFamily="18" charset="0"/>
                  <a:ea typeface="Times New Roman" charset="0"/>
                  <a:cs typeface="Times New Roman" panose="02020603050405020304" pitchFamily="18" charset="0"/>
                </a:rPr>
                <a:t>Lett</a:t>
              </a:r>
              <a:r>
                <a:rPr kumimoji="1" lang="en-US" altLang="zh-CN" sz="1400" i="1" dirty="0">
                  <a:latin typeface="Times New Roman" panose="02020603050405020304" pitchFamily="18" charset="0"/>
                  <a:ea typeface="Times New Roman" charset="0"/>
                  <a:cs typeface="Times New Roman" panose="02020603050405020304" pitchFamily="18" charset="0"/>
                </a:rPr>
                <a:t>. A</a:t>
              </a:r>
              <a:r>
                <a:rPr kumimoji="1" lang="en-US" altLang="zh-CN" sz="1400" dirty="0">
                  <a:latin typeface="Times New Roman" panose="02020603050405020304" pitchFamily="18" charset="0"/>
                  <a:ea typeface="Times New Roman" charset="0"/>
                  <a:cs typeface="Times New Roman" panose="02020603050405020304" pitchFamily="18" charset="0"/>
                </a:rPr>
                <a:t> 133, 171 (1988).</a:t>
              </a:r>
            </a:p>
          </p:txBody>
        </p:sp>
      </p:grpSp>
      <p:grpSp>
        <p:nvGrpSpPr>
          <p:cNvPr id="4" name="组合 47"/>
          <p:cNvGrpSpPr/>
          <p:nvPr/>
        </p:nvGrpSpPr>
        <p:grpSpPr>
          <a:xfrm>
            <a:off x="228600" y="752946"/>
            <a:ext cx="3303944" cy="3361854"/>
            <a:chOff x="280190" y="752946"/>
            <a:chExt cx="3303944" cy="3361854"/>
          </a:xfrm>
        </p:grpSpPr>
        <p:grpSp>
          <p:nvGrpSpPr>
            <p:cNvPr id="5" name="组合 9"/>
            <p:cNvGrpSpPr>
              <a:grpSpLocks noChangeAspect="1"/>
            </p:cNvGrpSpPr>
            <p:nvPr/>
          </p:nvGrpSpPr>
          <p:grpSpPr>
            <a:xfrm>
              <a:off x="489009" y="990600"/>
              <a:ext cx="2863791" cy="3124200"/>
              <a:chOff x="5715000" y="1905000"/>
              <a:chExt cx="3250869" cy="3546475"/>
            </a:xfrm>
          </p:grpSpPr>
          <p:pic>
            <p:nvPicPr>
              <p:cNvPr id="11" name="Picture 24"/>
              <p:cNvPicPr>
                <a:picLocks noChangeAspect="1" noChangeArrowheads="1"/>
              </p:cNvPicPr>
              <p:nvPr/>
            </p:nvPicPr>
            <p:blipFill>
              <a:blip r:embed="rId11" cstate="print"/>
              <a:srcRect/>
              <a:stretch>
                <a:fillRect/>
              </a:stretch>
            </p:blipFill>
            <p:spPr bwMode="auto">
              <a:xfrm>
                <a:off x="5715000" y="1981200"/>
                <a:ext cx="3250869" cy="3470275"/>
              </a:xfrm>
              <a:prstGeom prst="rect">
                <a:avLst/>
              </a:prstGeom>
              <a:noFill/>
              <a:ln w="9525">
                <a:noFill/>
                <a:miter lim="800000"/>
                <a:headEnd/>
                <a:tailEnd/>
              </a:ln>
            </p:spPr>
          </p:pic>
          <p:sp>
            <p:nvSpPr>
              <p:cNvPr id="12" name="矩形 11"/>
              <p:cNvSpPr/>
              <p:nvPr/>
            </p:nvSpPr>
            <p:spPr>
              <a:xfrm>
                <a:off x="5715000" y="190500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280190" y="2940870"/>
              <a:ext cx="298480" cy="400110"/>
            </a:xfrm>
            <a:prstGeom prst="rect">
              <a:avLst/>
            </a:prstGeom>
            <a:noFill/>
          </p:spPr>
          <p:txBody>
            <a:bodyPr wrap="none" rtlCol="0">
              <a:spAutoFit/>
            </a:bodyPr>
            <a:lstStyle/>
            <a:p>
              <a:r>
                <a:rPr lang="en-US" altLang="zh-CN" sz="2000" i="1" dirty="0">
                  <a:solidFill>
                    <a:schemeClr val="tx1">
                      <a:lumMod val="65000"/>
                      <a:lumOff val="35000"/>
                    </a:schemeClr>
                  </a:solidFill>
                  <a:latin typeface="Times New Roman" pitchFamily="18" charset="0"/>
                  <a:cs typeface="Times New Roman" pitchFamily="18" charset="0"/>
                </a:rPr>
                <a:t>x</a:t>
              </a:r>
              <a:endParaRPr lang="en-US" sz="2000" i="1" dirty="0">
                <a:solidFill>
                  <a:schemeClr val="tx1">
                    <a:lumMod val="65000"/>
                    <a:lumOff val="35000"/>
                  </a:schemeClr>
                </a:solidFill>
                <a:latin typeface="Times New Roman" pitchFamily="18" charset="0"/>
                <a:cs typeface="Times New Roman" pitchFamily="18" charset="0"/>
              </a:endParaRPr>
            </a:p>
          </p:txBody>
        </p:sp>
        <p:sp>
          <p:nvSpPr>
            <p:cNvPr id="46" name="TextBox 45"/>
            <p:cNvSpPr txBox="1"/>
            <p:nvPr/>
          </p:nvSpPr>
          <p:spPr>
            <a:xfrm>
              <a:off x="3285654" y="2339565"/>
              <a:ext cx="298480" cy="400110"/>
            </a:xfrm>
            <a:prstGeom prst="rect">
              <a:avLst/>
            </a:prstGeom>
            <a:noFill/>
          </p:spPr>
          <p:txBody>
            <a:bodyPr wrap="none" rtlCol="0">
              <a:spAutoFit/>
            </a:bodyPr>
            <a:lstStyle/>
            <a:p>
              <a:r>
                <a:rPr lang="en-US" sz="2000" i="1" dirty="0">
                  <a:solidFill>
                    <a:schemeClr val="tx1">
                      <a:lumMod val="65000"/>
                      <a:lumOff val="35000"/>
                    </a:schemeClr>
                  </a:solidFill>
                  <a:latin typeface="Times New Roman" pitchFamily="18" charset="0"/>
                  <a:cs typeface="Times New Roman" pitchFamily="18" charset="0"/>
                </a:rPr>
                <a:t>y</a:t>
              </a:r>
            </a:p>
          </p:txBody>
        </p:sp>
        <p:sp>
          <p:nvSpPr>
            <p:cNvPr id="47" name="TextBox 46"/>
            <p:cNvSpPr txBox="1"/>
            <p:nvPr/>
          </p:nvSpPr>
          <p:spPr>
            <a:xfrm>
              <a:off x="1729965" y="752946"/>
              <a:ext cx="284052" cy="400110"/>
            </a:xfrm>
            <a:prstGeom prst="rect">
              <a:avLst/>
            </a:prstGeom>
            <a:noFill/>
          </p:spPr>
          <p:txBody>
            <a:bodyPr wrap="none" rtlCol="0">
              <a:spAutoFit/>
            </a:bodyPr>
            <a:lstStyle/>
            <a:p>
              <a:r>
                <a:rPr lang="en-US" altLang="zh-CN" sz="2000" i="1" dirty="0">
                  <a:solidFill>
                    <a:schemeClr val="tx1">
                      <a:lumMod val="65000"/>
                      <a:lumOff val="35000"/>
                    </a:schemeClr>
                  </a:solidFill>
                  <a:latin typeface="Times New Roman" pitchFamily="18" charset="0"/>
                  <a:cs typeface="Times New Roman" pitchFamily="18" charset="0"/>
                </a:rPr>
                <a:t>z</a:t>
              </a:r>
              <a:endParaRPr lang="en-US" sz="2000" i="1" dirty="0">
                <a:solidFill>
                  <a:schemeClr val="tx1">
                    <a:lumMod val="65000"/>
                    <a:lumOff val="35000"/>
                  </a:schemeClr>
                </a:solidFill>
                <a:latin typeface="Times New Roman" pitchFamily="18" charset="0"/>
                <a:cs typeface="Times New Roman" pitchFamily="18" charset="0"/>
              </a:endParaRPr>
            </a:p>
          </p:txBody>
        </p:sp>
      </p:grpSp>
      <p:pic>
        <p:nvPicPr>
          <p:cNvPr id="44" name="Picture 2" descr="http://www.sustc.edu.cn/upload/images/pangcq/logo/%E6%A0%A1%E5%BE%BD.png"/>
          <p:cNvPicPr>
            <a:picLocks noChangeAspect="1" noChangeArrowheads="1"/>
          </p:cNvPicPr>
          <p:nvPr/>
        </p:nvPicPr>
        <p:blipFill>
          <a:blip r:embed="rId12" cstate="print"/>
          <a:srcRect/>
          <a:stretch>
            <a:fillRect/>
          </a:stretch>
        </p:blipFill>
        <p:spPr bwMode="auto">
          <a:xfrm>
            <a:off x="7467600" y="12711"/>
            <a:ext cx="1180148" cy="848678"/>
          </a:xfrm>
          <a:prstGeom prst="rect">
            <a:avLst/>
          </a:prstGeom>
          <a:noFill/>
        </p:spPr>
      </p:pic>
      <p:pic>
        <p:nvPicPr>
          <p:cNvPr id="48" name="图片 47" descr="icon.png"/>
          <p:cNvPicPr>
            <a:picLocks/>
          </p:cNvPicPr>
          <p:nvPr/>
        </p:nvPicPr>
        <p:blipFill>
          <a:blip r:embed="rId13"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9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4" name="Picture 8"/>
          <p:cNvPicPr>
            <a:picLocks noChangeAspect="1" noChangeArrowheads="1"/>
          </p:cNvPicPr>
          <p:nvPr/>
        </p:nvPicPr>
        <p:blipFill>
          <a:blip r:embed="rId3" cstate="print"/>
          <a:srcRect/>
          <a:stretch>
            <a:fillRect/>
          </a:stretch>
        </p:blipFill>
        <p:spPr bwMode="auto">
          <a:xfrm>
            <a:off x="4693920" y="5774554"/>
            <a:ext cx="4297680" cy="1007246"/>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5540299"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Geometric quantum computation</a:t>
            </a:r>
            <a:endParaRPr lang="en-US" altLang="zh-CN" sz="3200" dirty="0">
              <a:latin typeface="Times New Roman" pitchFamily="18" charset="0"/>
              <a:ea typeface="华文楷体" pitchFamily="2" charset="-122"/>
              <a:cs typeface="Times New Roman" pitchFamily="18" charset="0"/>
            </a:endParaRPr>
          </a:p>
        </p:txBody>
      </p:sp>
      <p:graphicFrame>
        <p:nvGraphicFramePr>
          <p:cNvPr id="16" name="表格 15"/>
          <p:cNvGraphicFramePr>
            <a:graphicFrameLocks noGrp="1"/>
          </p:cNvGraphicFramePr>
          <p:nvPr/>
        </p:nvGraphicFramePr>
        <p:xfrm>
          <a:off x="838200" y="953869"/>
          <a:ext cx="7315200" cy="1076960"/>
        </p:xfrm>
        <a:graphic>
          <a:graphicData uri="http://schemas.openxmlformats.org/drawingml/2006/table">
            <a:tbl>
              <a:tblPr firstRow="1" bandRow="1">
                <a:tableStyleId>{5C22544A-7EE6-4342-B048-85BDC9FD1C3A}</a:tableStyleId>
              </a:tblPr>
              <a:tblGrid>
                <a:gridCol w="1428932">
                  <a:extLst>
                    <a:ext uri="{9D8B030D-6E8A-4147-A177-3AD203B41FA5}">
                      <a16:colId xmlns="" xmlns:a16="http://schemas.microsoft.com/office/drawing/2014/main" val="20000"/>
                    </a:ext>
                  </a:extLst>
                </a:gridCol>
                <a:gridCol w="2685868">
                  <a:extLst>
                    <a:ext uri="{9D8B030D-6E8A-4147-A177-3AD203B41FA5}">
                      <a16:colId xmlns="" xmlns:a16="http://schemas.microsoft.com/office/drawing/2014/main" val="20001"/>
                    </a:ext>
                  </a:extLst>
                </a:gridCol>
                <a:gridCol w="3200400">
                  <a:extLst>
                    <a:ext uri="{9D8B030D-6E8A-4147-A177-3AD203B41FA5}">
                      <a16:colId xmlns="" xmlns:a16="http://schemas.microsoft.com/office/drawing/2014/main" val="20002"/>
                    </a:ext>
                  </a:extLst>
                </a:gridCol>
              </a:tblGrid>
              <a:tr h="304800">
                <a:tc>
                  <a:txBody>
                    <a:bodyPr/>
                    <a:lstStyle/>
                    <a:p>
                      <a:pPr algn="ctr"/>
                      <a:endParaRPr lang="en-US" sz="1600" b="0" i="0" baseline="0" dirty="0">
                        <a:solidFill>
                          <a:schemeClr val="tx1"/>
                        </a:solidFill>
                        <a:latin typeface="Times New Roman" pitchFamily="18" charset="0"/>
                        <a:cs typeface="Times New Roman" pitchFamily="18" charset="0"/>
                      </a:endParaRPr>
                    </a:p>
                  </a:txBody>
                  <a:tcPr anchor="ctr">
                    <a:solidFill>
                      <a:schemeClr val="tx2">
                        <a:lumMod val="20000"/>
                        <a:lumOff val="80000"/>
                      </a:schemeClr>
                    </a:solidFill>
                  </a:tcPr>
                </a:tc>
                <a:tc>
                  <a:txBody>
                    <a:bodyPr/>
                    <a:lstStyle/>
                    <a:p>
                      <a:pPr algn="ctr"/>
                      <a:r>
                        <a:rPr lang="en-US" altLang="zh-CN" sz="1600" b="1" dirty="0">
                          <a:solidFill>
                            <a:schemeClr val="tx1"/>
                          </a:solidFill>
                          <a:latin typeface="Times New Roman" charset="0"/>
                          <a:ea typeface="Times New Roman" charset="0"/>
                          <a:cs typeface="Times New Roman" charset="0"/>
                        </a:rPr>
                        <a:t>adiabatic</a:t>
                      </a:r>
                      <a:endParaRPr lang="zh-CN" altLang="en-US" sz="1600" b="1" dirty="0">
                        <a:solidFill>
                          <a:schemeClr val="tx1"/>
                        </a:solidFill>
                        <a:latin typeface="Times New Roman" charset="0"/>
                        <a:ea typeface="Times New Roman" charset="0"/>
                        <a:cs typeface="Times New Roman" charset="0"/>
                      </a:endParaRPr>
                    </a:p>
                  </a:txBody>
                  <a:tcPr anchor="ct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schemeClr val="tx1"/>
                          </a:solidFill>
                          <a:latin typeface="Times New Roman" charset="0"/>
                          <a:ea typeface="Times New Roman" charset="0"/>
                          <a:cs typeface="Times New Roman" charset="0"/>
                        </a:rPr>
                        <a:t>non-adiabatic</a:t>
                      </a:r>
                      <a:endParaRPr lang="zh-CN" altLang="en-US" sz="1600" b="1" dirty="0">
                        <a:solidFill>
                          <a:schemeClr val="tx1"/>
                        </a:solidFill>
                        <a:latin typeface="Times New Roman" charset="0"/>
                        <a:ea typeface="Times New Roman" charset="0"/>
                        <a:cs typeface="Times New Roman" charset="0"/>
                      </a:endParaRPr>
                    </a:p>
                  </a:txBody>
                  <a:tcPr anchor="ctr">
                    <a:solidFill>
                      <a:schemeClr val="tx2">
                        <a:lumMod val="20000"/>
                        <a:lumOff val="80000"/>
                      </a:schemeClr>
                    </a:solidFill>
                  </a:tcPr>
                </a:tc>
                <a:extLst>
                  <a:ext uri="{0D108BD9-81ED-4DB2-BD59-A6C34878D82A}">
                    <a16:rowId xmlns="" xmlns:a16="http://schemas.microsoft.com/office/drawing/2014/main" val="10000"/>
                  </a:ext>
                </a:extLst>
              </a:tr>
              <a:tr h="370840">
                <a:tc>
                  <a:txBody>
                    <a:bodyPr/>
                    <a:lstStyle/>
                    <a:p>
                      <a:pPr algn="ctr"/>
                      <a:r>
                        <a:rPr lang="en-US" altLang="zh-CN" sz="1600" b="1" dirty="0">
                          <a:latin typeface="Times New Roman" charset="0"/>
                          <a:ea typeface="Times New Roman" charset="0"/>
                          <a:cs typeface="Times New Roman" charset="0"/>
                        </a:rPr>
                        <a:t>Abelian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txBody>
                  <a:tcPr anchor="ctr"/>
                </a:tc>
                <a:extLst>
                  <a:ext uri="{0D108BD9-81ED-4DB2-BD59-A6C34878D82A}">
                    <a16:rowId xmlns="" xmlns:a16="http://schemas.microsoft.com/office/drawing/2014/main" val="10001"/>
                  </a:ext>
                </a:extLst>
              </a:tr>
              <a:tr h="370840">
                <a:tc>
                  <a:txBody>
                    <a:bodyPr/>
                    <a:lstStyle/>
                    <a:p>
                      <a:pPr algn="ctr"/>
                      <a:r>
                        <a:rPr lang="en-US" altLang="zh-CN" sz="1600" b="1" dirty="0">
                          <a:latin typeface="Times New Roman" charset="0"/>
                          <a:ea typeface="Times New Roman" charset="0"/>
                          <a:cs typeface="Times New Roman" charset="0"/>
                        </a:rPr>
                        <a:t>non-Abelian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endParaRPr>
                    </a:p>
                  </a:txBody>
                  <a:tcPr anchor="ctr"/>
                </a:tc>
                <a:extLst>
                  <a:ext uri="{0D108BD9-81ED-4DB2-BD59-A6C34878D82A}">
                    <a16:rowId xmlns="" xmlns:a16="http://schemas.microsoft.com/office/drawing/2014/main" val="10002"/>
                  </a:ext>
                </a:extLst>
              </a:tr>
            </a:tbl>
          </a:graphicData>
        </a:graphic>
      </p:graphicFrame>
      <p:sp>
        <p:nvSpPr>
          <p:cNvPr id="18" name="矩形 17"/>
          <p:cNvSpPr/>
          <p:nvPr/>
        </p:nvSpPr>
        <p:spPr>
          <a:xfrm>
            <a:off x="1981200" y="1283119"/>
            <a:ext cx="3213936" cy="338554"/>
          </a:xfrm>
          <a:prstGeom prst="rect">
            <a:avLst/>
          </a:prstGeom>
        </p:spPr>
        <p:txBody>
          <a:bodyPr wrap="square">
            <a:spAutoFit/>
          </a:bodyPr>
          <a:lstStyle/>
          <a:p>
            <a:pPr algn="ctr">
              <a:defRPr/>
            </a:pPr>
            <a:r>
              <a:rPr lang="en-US" altLang="zh-CN" sz="1600" b="1" dirty="0">
                <a:latin typeface="Times New Roman" charset="0"/>
                <a:ea typeface="Times New Roman" charset="0"/>
                <a:cs typeface="Times New Roman" charset="0"/>
              </a:rPr>
              <a:t>adiabatic Abelian GQC</a:t>
            </a:r>
            <a:r>
              <a:rPr lang="en-US" altLang="zh-CN" sz="1600" b="1" baseline="30000" dirty="0">
                <a:latin typeface="Times New Roman" charset="0"/>
                <a:ea typeface="Times New Roman" charset="0"/>
                <a:cs typeface="Times New Roman" charset="0"/>
              </a:rPr>
              <a:t>[1]</a:t>
            </a:r>
          </a:p>
        </p:txBody>
      </p:sp>
      <p:sp>
        <p:nvSpPr>
          <p:cNvPr id="19" name="矩形 18"/>
          <p:cNvSpPr/>
          <p:nvPr/>
        </p:nvSpPr>
        <p:spPr>
          <a:xfrm>
            <a:off x="4768809" y="1291011"/>
            <a:ext cx="3536991" cy="338554"/>
          </a:xfrm>
          <a:prstGeom prst="rect">
            <a:avLst/>
          </a:prstGeom>
        </p:spPr>
        <p:txBody>
          <a:bodyPr wrap="square">
            <a:spAutoFit/>
          </a:bodyPr>
          <a:lstStyle/>
          <a:p>
            <a:pPr algn="ctr">
              <a:defRPr/>
            </a:pPr>
            <a:r>
              <a:rPr lang="en-US" altLang="zh-CN" sz="1600" b="1" dirty="0">
                <a:latin typeface="Times New Roman" charset="0"/>
                <a:ea typeface="Times New Roman" charset="0"/>
                <a:cs typeface="Times New Roman" charset="0"/>
              </a:rPr>
              <a:t>non-adiabatic Abelian GQC</a:t>
            </a:r>
            <a:r>
              <a:rPr lang="en-US" altLang="zh-CN" sz="1600" b="1" baseline="30000" dirty="0">
                <a:latin typeface="Times New Roman" charset="0"/>
                <a:ea typeface="Times New Roman" charset="0"/>
                <a:cs typeface="Times New Roman" charset="0"/>
              </a:rPr>
              <a:t>[2,3]</a:t>
            </a:r>
          </a:p>
        </p:txBody>
      </p:sp>
      <p:sp>
        <p:nvSpPr>
          <p:cNvPr id="20" name="矩形 19"/>
          <p:cNvSpPr/>
          <p:nvPr/>
        </p:nvSpPr>
        <p:spPr>
          <a:xfrm>
            <a:off x="2189246" y="1669384"/>
            <a:ext cx="2763754" cy="338554"/>
          </a:xfrm>
          <a:prstGeom prst="rect">
            <a:avLst/>
          </a:prstGeom>
        </p:spPr>
        <p:txBody>
          <a:bodyPr wrap="square">
            <a:spAutoFit/>
          </a:bodyPr>
          <a:lstStyle/>
          <a:p>
            <a:pPr algn="ctr">
              <a:defRPr/>
            </a:pPr>
            <a:r>
              <a:rPr lang="en-US" altLang="zh-CN" sz="1600" b="1" dirty="0">
                <a:latin typeface="Times New Roman" charset="0"/>
                <a:ea typeface="Times New Roman" charset="0"/>
                <a:cs typeface="Times New Roman" charset="0"/>
              </a:rPr>
              <a:t>adiabatic holonomic QC</a:t>
            </a:r>
            <a:r>
              <a:rPr lang="en-US" altLang="zh-CN" sz="1600" b="1" baseline="30000" dirty="0">
                <a:latin typeface="Times New Roman" charset="0"/>
                <a:ea typeface="Times New Roman" charset="0"/>
                <a:cs typeface="Times New Roman" charset="0"/>
              </a:rPr>
              <a:t>[4]</a:t>
            </a:r>
            <a:endParaRPr lang="en-US" altLang="zh-CN" sz="1200" dirty="0"/>
          </a:p>
        </p:txBody>
      </p:sp>
      <p:sp>
        <p:nvSpPr>
          <p:cNvPr id="21" name="矩形 20"/>
          <p:cNvSpPr/>
          <p:nvPr/>
        </p:nvSpPr>
        <p:spPr>
          <a:xfrm>
            <a:off x="4876800" y="1659229"/>
            <a:ext cx="3429000" cy="523220"/>
          </a:xfrm>
          <a:prstGeom prst="rect">
            <a:avLst/>
          </a:prstGeom>
        </p:spPr>
        <p:txBody>
          <a:bodyPr wrap="square">
            <a:spAutoFit/>
          </a:bodyPr>
          <a:lstStyle/>
          <a:p>
            <a:pPr algn="ctr">
              <a:defRPr/>
            </a:pPr>
            <a:r>
              <a:rPr lang="en-US" altLang="zh-CN" sz="1600" b="1" dirty="0">
                <a:solidFill>
                  <a:srgbClr val="FF0000"/>
                </a:solidFill>
                <a:latin typeface="Times New Roman" charset="0"/>
                <a:ea typeface="Times New Roman" charset="0"/>
                <a:cs typeface="Times New Roman" charset="0"/>
              </a:rPr>
              <a:t>non-adiabatic holonomic QC </a:t>
            </a:r>
            <a:r>
              <a:rPr lang="en-US" altLang="zh-CN" sz="1600" b="1" baseline="30000" dirty="0">
                <a:solidFill>
                  <a:srgbClr val="FF0000"/>
                </a:solidFill>
                <a:latin typeface="Times New Roman" charset="0"/>
                <a:ea typeface="Times New Roman" charset="0"/>
                <a:cs typeface="Times New Roman" charset="0"/>
              </a:rPr>
              <a:t>[5,6</a:t>
            </a:r>
            <a:r>
              <a:rPr lang="en-US" altLang="zh-CN" sz="1600" baseline="30000" dirty="0">
                <a:solidFill>
                  <a:srgbClr val="FF0000"/>
                </a:solidFill>
                <a:latin typeface="Times New Roman" charset="0"/>
                <a:ea typeface="Times New Roman" charset="0"/>
                <a:cs typeface="Times New Roman" charset="0"/>
              </a:rPr>
              <a:t>]</a:t>
            </a:r>
          </a:p>
          <a:p>
            <a:pPr>
              <a:defRPr/>
            </a:pPr>
            <a:endParaRPr lang="en-US" altLang="zh-CN" sz="1200" dirty="0">
              <a:solidFill>
                <a:srgbClr val="FF0000"/>
              </a:solidFill>
            </a:endParaRPr>
          </a:p>
        </p:txBody>
      </p:sp>
      <p:sp>
        <p:nvSpPr>
          <p:cNvPr id="22" name="文本框 12"/>
          <p:cNvSpPr txBox="1"/>
          <p:nvPr/>
        </p:nvSpPr>
        <p:spPr>
          <a:xfrm>
            <a:off x="304800" y="2096869"/>
            <a:ext cx="8534400" cy="646331"/>
          </a:xfrm>
          <a:prstGeom prst="rect">
            <a:avLst/>
          </a:prstGeom>
          <a:noFill/>
        </p:spPr>
        <p:txBody>
          <a:bodyPr wrap="square" rtlCol="0">
            <a:spAutoFit/>
          </a:bodyPr>
          <a:lstStyle/>
          <a:p>
            <a:r>
              <a:rPr kumimoji="1" lang="en-US" altLang="zh-CN" sz="1200" dirty="0">
                <a:latin typeface="Times New Roman" charset="0"/>
                <a:ea typeface="Times New Roman" charset="0"/>
                <a:cs typeface="Times New Roman" charset="0"/>
              </a:rPr>
              <a:t>[1] J. A. Jones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Nature</a:t>
            </a:r>
            <a:r>
              <a:rPr kumimoji="1" lang="en-US" altLang="zh-CN" sz="1200" dirty="0">
                <a:latin typeface="Times New Roman" charset="0"/>
                <a:ea typeface="Times New Roman" charset="0"/>
                <a:cs typeface="Times New Roman" charset="0"/>
              </a:rPr>
              <a:t> 403, 869 (2000).                                       [2] Wang X.-B. and M.  </a:t>
            </a:r>
            <a:r>
              <a:rPr kumimoji="1" lang="en-US" altLang="zh-CN" sz="1200" dirty="0" err="1">
                <a:latin typeface="Times New Roman" charset="0"/>
                <a:ea typeface="Times New Roman" charset="0"/>
                <a:cs typeface="Times New Roman" charset="0"/>
              </a:rPr>
              <a:t>Keiji</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Phys. Rev. Lett</a:t>
            </a:r>
            <a:r>
              <a:rPr kumimoji="1" lang="en-US" altLang="zh-CN" sz="1200" dirty="0">
                <a:latin typeface="Times New Roman" charset="0"/>
                <a:ea typeface="Times New Roman" charset="0"/>
                <a:cs typeface="Times New Roman" charset="0"/>
              </a:rPr>
              <a:t>. 87, 097901 (2001).</a:t>
            </a:r>
          </a:p>
          <a:p>
            <a:r>
              <a:rPr kumimoji="1" lang="en-US" altLang="zh-CN" sz="1200" dirty="0">
                <a:latin typeface="Times New Roman" charset="0"/>
                <a:ea typeface="Times New Roman" charset="0"/>
                <a:cs typeface="Times New Roman" charset="0"/>
              </a:rPr>
              <a:t>[3] </a:t>
            </a:r>
            <a:r>
              <a:rPr lang="en-US" altLang="zh-CN" sz="1200" dirty="0">
                <a:latin typeface="Times New Roman" charset="0"/>
                <a:ea typeface="Times New Roman" charset="0"/>
                <a:cs typeface="Times New Roman" charset="0"/>
              </a:rPr>
              <a:t>S.-L. Zhu and Z. D. Wang, </a:t>
            </a:r>
            <a:r>
              <a:rPr lang="en-US" altLang="zh-CN" sz="1200" i="1" dirty="0">
                <a:latin typeface="Times New Roman" charset="0"/>
                <a:ea typeface="Times New Roman" charset="0"/>
                <a:cs typeface="Times New Roman" charset="0"/>
              </a:rPr>
              <a:t>Phys. Rev. Lett</a:t>
            </a:r>
            <a:r>
              <a:rPr lang="en-US" altLang="zh-CN" sz="1200" dirty="0">
                <a:latin typeface="Times New Roman" charset="0"/>
                <a:ea typeface="Times New Roman" charset="0"/>
                <a:cs typeface="Times New Roman" charset="0"/>
              </a:rPr>
              <a:t>. 89, 097902 (2002).</a:t>
            </a:r>
            <a:r>
              <a:rPr lang="en-US" altLang="zh-CN" sz="1050" dirty="0">
                <a:latin typeface="Times New Roman" charset="0"/>
                <a:ea typeface="Times New Roman" charset="0"/>
                <a:cs typeface="Times New Roman" charset="0"/>
              </a:rPr>
              <a:t>    </a:t>
            </a:r>
            <a:r>
              <a:rPr lang="en-US" altLang="zh-CN"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[4] L. M. </a:t>
            </a:r>
            <a:r>
              <a:rPr kumimoji="1" lang="en-US" altLang="zh-CN" sz="1200" dirty="0" err="1">
                <a:latin typeface="Times New Roman" charset="0"/>
                <a:ea typeface="Times New Roman" charset="0"/>
                <a:cs typeface="Times New Roman" charset="0"/>
              </a:rPr>
              <a:t>Duan</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Science</a:t>
            </a:r>
            <a:r>
              <a:rPr kumimoji="1" lang="en-US" altLang="zh-CN" sz="1200" dirty="0">
                <a:latin typeface="Times New Roman" charset="0"/>
                <a:ea typeface="Times New Roman" charset="0"/>
                <a:cs typeface="Times New Roman" charset="0"/>
              </a:rPr>
              <a:t> 292, 1695 (2001).</a:t>
            </a:r>
          </a:p>
          <a:p>
            <a:r>
              <a:rPr kumimoji="1" lang="en-US" altLang="zh-CN" sz="1200" dirty="0">
                <a:latin typeface="Times New Roman" charset="0"/>
                <a:ea typeface="Times New Roman" charset="0"/>
                <a:cs typeface="Times New Roman" charset="0"/>
              </a:rPr>
              <a:t>[5] E. </a:t>
            </a:r>
            <a:r>
              <a:rPr kumimoji="1" lang="en-US" altLang="zh-CN" sz="1200" dirty="0" err="1">
                <a:latin typeface="Times New Roman" charset="0"/>
                <a:ea typeface="Times New Roman" charset="0"/>
                <a:cs typeface="Times New Roman" charset="0"/>
              </a:rPr>
              <a:t>Sjöqvist</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New J. Phys</a:t>
            </a:r>
            <a:r>
              <a:rPr kumimoji="1" lang="en-US" altLang="zh-CN" sz="1200" dirty="0">
                <a:latin typeface="Times New Roman" charset="0"/>
                <a:ea typeface="Times New Roman" charset="0"/>
                <a:cs typeface="Times New Roman" charset="0"/>
              </a:rPr>
              <a:t>. 14, 103035 (2012).                      </a:t>
            </a:r>
            <a:r>
              <a:rPr kumimoji="1" lang="en-US" altLang="zh-CN" sz="1050" dirty="0">
                <a:latin typeface="Times New Roman" charset="0"/>
                <a:ea typeface="Times New Roman" charset="0"/>
                <a:cs typeface="Times New Roman" charset="0"/>
              </a:rPr>
              <a:t> </a:t>
            </a:r>
            <a:r>
              <a:rPr kumimoji="1" lang="zh-CN" altLang="en-US" sz="105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 [6] G. F. Xu </a:t>
            </a:r>
            <a:r>
              <a:rPr kumimoji="1" lang="en-US" altLang="zh-CN" sz="1200" i="1" dirty="0">
                <a:latin typeface="Times New Roman" charset="0"/>
                <a:ea typeface="Times New Roman" charset="0"/>
                <a:cs typeface="Times New Roman" charset="0"/>
              </a:rPr>
              <a:t>et</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Phys. Rev. Lett</a:t>
            </a:r>
            <a:r>
              <a:rPr kumimoji="1" lang="en-US" altLang="zh-CN" sz="1200" dirty="0">
                <a:latin typeface="Times New Roman" charset="0"/>
                <a:ea typeface="Times New Roman" charset="0"/>
                <a:cs typeface="Times New Roman" charset="0"/>
              </a:rPr>
              <a:t>. 109, 170501(2012).</a:t>
            </a:r>
          </a:p>
        </p:txBody>
      </p:sp>
      <p:pic>
        <p:nvPicPr>
          <p:cNvPr id="39938" name="Picture 2"/>
          <p:cNvPicPr>
            <a:picLocks noChangeAspect="1" noChangeArrowheads="1"/>
          </p:cNvPicPr>
          <p:nvPr/>
        </p:nvPicPr>
        <p:blipFill>
          <a:blip r:embed="rId4" cstate="print"/>
          <a:srcRect/>
          <a:stretch>
            <a:fillRect/>
          </a:stretch>
        </p:blipFill>
        <p:spPr bwMode="auto">
          <a:xfrm>
            <a:off x="190788" y="3494635"/>
            <a:ext cx="4297680" cy="65230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9939" name="Picture 3"/>
          <p:cNvPicPr>
            <a:picLocks noChangeAspect="1" noChangeArrowheads="1"/>
          </p:cNvPicPr>
          <p:nvPr/>
        </p:nvPicPr>
        <p:blipFill>
          <a:blip r:embed="rId5" cstate="print"/>
          <a:srcRect/>
          <a:stretch>
            <a:fillRect/>
          </a:stretch>
        </p:blipFill>
        <p:spPr bwMode="auto">
          <a:xfrm>
            <a:off x="4693920" y="3429000"/>
            <a:ext cx="4297680" cy="110566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9940" name="Picture 4"/>
          <p:cNvPicPr>
            <a:picLocks noChangeAspect="1" noChangeArrowheads="1"/>
          </p:cNvPicPr>
          <p:nvPr/>
        </p:nvPicPr>
        <p:blipFill>
          <a:blip r:embed="rId6" cstate="print"/>
          <a:srcRect/>
          <a:stretch>
            <a:fillRect/>
          </a:stretch>
        </p:blipFill>
        <p:spPr bwMode="auto">
          <a:xfrm>
            <a:off x="190788" y="4237014"/>
            <a:ext cx="4297680" cy="108663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9941" name="Picture 5"/>
          <p:cNvPicPr>
            <a:picLocks noChangeAspect="1" noChangeArrowheads="1"/>
          </p:cNvPicPr>
          <p:nvPr/>
        </p:nvPicPr>
        <p:blipFill>
          <a:blip r:embed="rId7" cstate="print"/>
          <a:srcRect/>
          <a:stretch>
            <a:fillRect/>
          </a:stretch>
        </p:blipFill>
        <p:spPr bwMode="auto">
          <a:xfrm>
            <a:off x="4693920" y="4602759"/>
            <a:ext cx="4297680" cy="111224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9943" name="Picture 7"/>
          <p:cNvPicPr>
            <a:picLocks noChangeAspect="1" noChangeArrowheads="1"/>
          </p:cNvPicPr>
          <p:nvPr/>
        </p:nvPicPr>
        <p:blipFill>
          <a:blip r:embed="rId8" cstate="print"/>
          <a:srcRect/>
          <a:stretch>
            <a:fillRect/>
          </a:stretch>
        </p:blipFill>
        <p:spPr bwMode="auto">
          <a:xfrm>
            <a:off x="190788" y="5380014"/>
            <a:ext cx="4297680" cy="124938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6" name="文本框 9"/>
          <p:cNvSpPr txBox="1">
            <a:spLocks noChangeArrowheads="1"/>
          </p:cNvSpPr>
          <p:nvPr/>
        </p:nvSpPr>
        <p:spPr bwMode="auto">
          <a:xfrm>
            <a:off x="3293961" y="3460881"/>
            <a:ext cx="1219200" cy="33855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buFont typeface="Arial" charset="0"/>
              <a:defRPr>
                <a:solidFill>
                  <a:schemeClr val="tx1"/>
                </a:solidFill>
                <a:latin typeface="Arial" charset="0"/>
                <a:ea typeface="宋体" charset="-122"/>
              </a:defRPr>
            </a:lvl6pPr>
            <a:lvl7pPr fontAlgn="base">
              <a:spcBef>
                <a:spcPct val="0"/>
              </a:spcBef>
              <a:spcAft>
                <a:spcPct val="0"/>
              </a:spcAft>
              <a:buFont typeface="Arial" charset="0"/>
              <a:defRPr>
                <a:solidFill>
                  <a:schemeClr val="tx1"/>
                </a:solidFill>
                <a:latin typeface="Arial" charset="0"/>
                <a:ea typeface="宋体" charset="-122"/>
              </a:defRPr>
            </a:lvl7pPr>
            <a:lvl8pPr fontAlgn="base">
              <a:spcBef>
                <a:spcPct val="0"/>
              </a:spcBef>
              <a:spcAft>
                <a:spcPct val="0"/>
              </a:spcAft>
              <a:buFont typeface="Arial" charset="0"/>
              <a:defRPr>
                <a:solidFill>
                  <a:schemeClr val="tx1"/>
                </a:solidFill>
                <a:latin typeface="Arial" charset="0"/>
                <a:ea typeface="宋体" charset="-122"/>
              </a:defRPr>
            </a:lvl8pPr>
            <a:lvl9pPr fontAlgn="base">
              <a:spcBef>
                <a:spcPct val="0"/>
              </a:spcBef>
              <a:spcAft>
                <a:spcPct val="0"/>
              </a:spcAft>
              <a:buFont typeface="Arial" charset="0"/>
              <a:defRPr>
                <a:solidFill>
                  <a:schemeClr val="tx1"/>
                </a:solidFill>
                <a:latin typeface="Arial" charset="0"/>
                <a:ea typeface="宋体" charset="-122"/>
              </a:defRPr>
            </a:lvl9pPr>
          </a:lstStyle>
          <a:p>
            <a:pPr algn="ctr"/>
            <a:r>
              <a:rPr lang="en-US" altLang="zh-CN" sz="1600" b="1" dirty="0">
                <a:solidFill>
                  <a:srgbClr val="FF0000"/>
                </a:solidFill>
                <a:latin typeface="Times New Roman" pitchFamily="18" charset="0"/>
                <a:cs typeface="Times New Roman" pitchFamily="18" charset="0"/>
              </a:rPr>
              <a:t>NMR, 2013</a:t>
            </a:r>
          </a:p>
        </p:txBody>
      </p:sp>
      <p:sp>
        <p:nvSpPr>
          <p:cNvPr id="45" name="文本框 9"/>
          <p:cNvSpPr txBox="1">
            <a:spLocks noChangeArrowheads="1"/>
          </p:cNvSpPr>
          <p:nvPr/>
        </p:nvSpPr>
        <p:spPr bwMode="auto">
          <a:xfrm>
            <a:off x="7414548" y="5802026"/>
            <a:ext cx="1600200" cy="33855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buFont typeface="Arial" charset="0"/>
              <a:defRPr>
                <a:solidFill>
                  <a:schemeClr val="tx1"/>
                </a:solidFill>
                <a:latin typeface="Arial" charset="0"/>
                <a:ea typeface="宋体" charset="-122"/>
              </a:defRPr>
            </a:lvl6pPr>
            <a:lvl7pPr fontAlgn="base">
              <a:spcBef>
                <a:spcPct val="0"/>
              </a:spcBef>
              <a:spcAft>
                <a:spcPct val="0"/>
              </a:spcAft>
              <a:buFont typeface="Arial" charset="0"/>
              <a:defRPr>
                <a:solidFill>
                  <a:schemeClr val="tx1"/>
                </a:solidFill>
                <a:latin typeface="Arial" charset="0"/>
                <a:ea typeface="宋体" charset="-122"/>
              </a:defRPr>
            </a:lvl7pPr>
            <a:lvl8pPr fontAlgn="base">
              <a:spcBef>
                <a:spcPct val="0"/>
              </a:spcBef>
              <a:spcAft>
                <a:spcPct val="0"/>
              </a:spcAft>
              <a:buFont typeface="Arial" charset="0"/>
              <a:defRPr>
                <a:solidFill>
                  <a:schemeClr val="tx1"/>
                </a:solidFill>
                <a:latin typeface="Arial" charset="0"/>
                <a:ea typeface="宋体" charset="-122"/>
              </a:defRPr>
            </a:lvl8pPr>
            <a:lvl9pPr fontAlgn="base">
              <a:spcBef>
                <a:spcPct val="0"/>
              </a:spcBef>
              <a:spcAft>
                <a:spcPct val="0"/>
              </a:spcAft>
              <a:buFont typeface="Arial" charset="0"/>
              <a:defRPr>
                <a:solidFill>
                  <a:schemeClr val="tx1"/>
                </a:solidFill>
                <a:latin typeface="Arial" charset="0"/>
                <a:ea typeface="宋体" charset="-122"/>
              </a:defRPr>
            </a:lvl9pPr>
          </a:lstStyle>
          <a:p>
            <a:pPr algn="ctr"/>
            <a:r>
              <a:rPr lang="en-US" altLang="zh-CN" sz="1600" b="1" dirty="0">
                <a:solidFill>
                  <a:srgbClr val="FF0000"/>
                </a:solidFill>
                <a:latin typeface="Times New Roman" pitchFamily="18" charset="0"/>
                <a:cs typeface="Times New Roman" pitchFamily="18" charset="0"/>
              </a:rPr>
              <a:t>Transmon, 2018</a:t>
            </a:r>
          </a:p>
        </p:txBody>
      </p:sp>
      <p:sp>
        <p:nvSpPr>
          <p:cNvPr id="47" name="文本框 9"/>
          <p:cNvSpPr txBox="1">
            <a:spLocks noChangeArrowheads="1"/>
          </p:cNvSpPr>
          <p:nvPr/>
        </p:nvSpPr>
        <p:spPr bwMode="auto">
          <a:xfrm>
            <a:off x="3440574" y="5475835"/>
            <a:ext cx="1066799" cy="33855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buFont typeface="Arial" charset="0"/>
              <a:defRPr>
                <a:solidFill>
                  <a:schemeClr val="tx1"/>
                </a:solidFill>
                <a:latin typeface="Arial" charset="0"/>
                <a:ea typeface="宋体" charset="-122"/>
              </a:defRPr>
            </a:lvl6pPr>
            <a:lvl7pPr fontAlgn="base">
              <a:spcBef>
                <a:spcPct val="0"/>
              </a:spcBef>
              <a:spcAft>
                <a:spcPct val="0"/>
              </a:spcAft>
              <a:buFont typeface="Arial" charset="0"/>
              <a:defRPr>
                <a:solidFill>
                  <a:schemeClr val="tx1"/>
                </a:solidFill>
                <a:latin typeface="Arial" charset="0"/>
                <a:ea typeface="宋体" charset="-122"/>
              </a:defRPr>
            </a:lvl7pPr>
            <a:lvl8pPr fontAlgn="base">
              <a:spcBef>
                <a:spcPct val="0"/>
              </a:spcBef>
              <a:spcAft>
                <a:spcPct val="0"/>
              </a:spcAft>
              <a:buFont typeface="Arial" charset="0"/>
              <a:defRPr>
                <a:solidFill>
                  <a:schemeClr val="tx1"/>
                </a:solidFill>
                <a:latin typeface="Arial" charset="0"/>
                <a:ea typeface="宋体" charset="-122"/>
              </a:defRPr>
            </a:lvl8pPr>
            <a:lvl9pPr fontAlgn="base">
              <a:spcBef>
                <a:spcPct val="0"/>
              </a:spcBef>
              <a:spcAft>
                <a:spcPct val="0"/>
              </a:spcAft>
              <a:buFont typeface="Arial" charset="0"/>
              <a:defRPr>
                <a:solidFill>
                  <a:schemeClr val="tx1"/>
                </a:solidFill>
                <a:latin typeface="Arial" charset="0"/>
                <a:ea typeface="宋体" charset="-122"/>
              </a:defRPr>
            </a:lvl9pPr>
          </a:lstStyle>
          <a:p>
            <a:pPr algn="ctr"/>
            <a:r>
              <a:rPr lang="en-US" altLang="zh-CN" sz="1600" b="1" dirty="0">
                <a:solidFill>
                  <a:srgbClr val="FF0000"/>
                </a:solidFill>
                <a:latin typeface="Times New Roman" pitchFamily="18" charset="0"/>
                <a:cs typeface="Times New Roman" pitchFamily="18" charset="0"/>
              </a:rPr>
              <a:t>NV, 2017</a:t>
            </a:r>
          </a:p>
        </p:txBody>
      </p:sp>
      <p:sp>
        <p:nvSpPr>
          <p:cNvPr id="48" name="文本框 9"/>
          <p:cNvSpPr txBox="1">
            <a:spLocks noChangeArrowheads="1"/>
          </p:cNvSpPr>
          <p:nvPr/>
        </p:nvSpPr>
        <p:spPr bwMode="auto">
          <a:xfrm>
            <a:off x="7402974" y="3499036"/>
            <a:ext cx="1600200" cy="33855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buFont typeface="Arial" charset="0"/>
              <a:defRPr>
                <a:solidFill>
                  <a:schemeClr val="tx1"/>
                </a:solidFill>
                <a:latin typeface="Arial" charset="0"/>
                <a:ea typeface="宋体" charset="-122"/>
              </a:defRPr>
            </a:lvl6pPr>
            <a:lvl7pPr fontAlgn="base">
              <a:spcBef>
                <a:spcPct val="0"/>
              </a:spcBef>
              <a:spcAft>
                <a:spcPct val="0"/>
              </a:spcAft>
              <a:buFont typeface="Arial" charset="0"/>
              <a:defRPr>
                <a:solidFill>
                  <a:schemeClr val="tx1"/>
                </a:solidFill>
                <a:latin typeface="Arial" charset="0"/>
                <a:ea typeface="宋体" charset="-122"/>
              </a:defRPr>
            </a:lvl7pPr>
            <a:lvl8pPr fontAlgn="base">
              <a:spcBef>
                <a:spcPct val="0"/>
              </a:spcBef>
              <a:spcAft>
                <a:spcPct val="0"/>
              </a:spcAft>
              <a:buFont typeface="Arial" charset="0"/>
              <a:defRPr>
                <a:solidFill>
                  <a:schemeClr val="tx1"/>
                </a:solidFill>
                <a:latin typeface="Arial" charset="0"/>
                <a:ea typeface="宋体" charset="-122"/>
              </a:defRPr>
            </a:lvl8pPr>
            <a:lvl9pPr fontAlgn="base">
              <a:spcBef>
                <a:spcPct val="0"/>
              </a:spcBef>
              <a:spcAft>
                <a:spcPct val="0"/>
              </a:spcAft>
              <a:buFont typeface="Arial" charset="0"/>
              <a:defRPr>
                <a:solidFill>
                  <a:schemeClr val="tx1"/>
                </a:solidFill>
                <a:latin typeface="Arial" charset="0"/>
                <a:ea typeface="宋体" charset="-122"/>
              </a:defRPr>
            </a:lvl9pPr>
          </a:lstStyle>
          <a:p>
            <a:pPr algn="ctr"/>
            <a:r>
              <a:rPr lang="en-US" altLang="zh-CN" sz="1600" b="1" dirty="0">
                <a:solidFill>
                  <a:srgbClr val="FF0000"/>
                </a:solidFill>
                <a:latin typeface="Times New Roman" pitchFamily="18" charset="0"/>
                <a:cs typeface="Times New Roman" pitchFamily="18" charset="0"/>
              </a:rPr>
              <a:t>Transmon, 2013</a:t>
            </a:r>
          </a:p>
        </p:txBody>
      </p:sp>
      <p:sp>
        <p:nvSpPr>
          <p:cNvPr id="50" name="文本框 9"/>
          <p:cNvSpPr txBox="1">
            <a:spLocks noChangeArrowheads="1"/>
          </p:cNvSpPr>
          <p:nvPr/>
        </p:nvSpPr>
        <p:spPr bwMode="auto">
          <a:xfrm>
            <a:off x="7947949" y="4631693"/>
            <a:ext cx="1066799" cy="33855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buFont typeface="Arial" charset="0"/>
              <a:defRPr>
                <a:solidFill>
                  <a:schemeClr val="tx1"/>
                </a:solidFill>
                <a:latin typeface="Arial" charset="0"/>
                <a:ea typeface="宋体" charset="-122"/>
              </a:defRPr>
            </a:lvl6pPr>
            <a:lvl7pPr fontAlgn="base">
              <a:spcBef>
                <a:spcPct val="0"/>
              </a:spcBef>
              <a:spcAft>
                <a:spcPct val="0"/>
              </a:spcAft>
              <a:buFont typeface="Arial" charset="0"/>
              <a:defRPr>
                <a:solidFill>
                  <a:schemeClr val="tx1"/>
                </a:solidFill>
                <a:latin typeface="Arial" charset="0"/>
                <a:ea typeface="宋体" charset="-122"/>
              </a:defRPr>
            </a:lvl7pPr>
            <a:lvl8pPr fontAlgn="base">
              <a:spcBef>
                <a:spcPct val="0"/>
              </a:spcBef>
              <a:spcAft>
                <a:spcPct val="0"/>
              </a:spcAft>
              <a:buFont typeface="Arial" charset="0"/>
              <a:defRPr>
                <a:solidFill>
                  <a:schemeClr val="tx1"/>
                </a:solidFill>
                <a:latin typeface="Arial" charset="0"/>
                <a:ea typeface="宋体" charset="-122"/>
              </a:defRPr>
            </a:lvl8pPr>
            <a:lvl9pPr fontAlgn="base">
              <a:spcBef>
                <a:spcPct val="0"/>
              </a:spcBef>
              <a:spcAft>
                <a:spcPct val="0"/>
              </a:spcAft>
              <a:buFont typeface="Arial" charset="0"/>
              <a:defRPr>
                <a:solidFill>
                  <a:schemeClr val="tx1"/>
                </a:solidFill>
                <a:latin typeface="Arial" charset="0"/>
                <a:ea typeface="宋体" charset="-122"/>
              </a:defRPr>
            </a:lvl9pPr>
          </a:lstStyle>
          <a:p>
            <a:pPr algn="ctr"/>
            <a:r>
              <a:rPr lang="en-US" altLang="zh-CN" sz="1600" b="1" dirty="0">
                <a:solidFill>
                  <a:srgbClr val="FF0000"/>
                </a:solidFill>
                <a:latin typeface="Times New Roman" pitchFamily="18" charset="0"/>
                <a:cs typeface="Times New Roman" pitchFamily="18" charset="0"/>
              </a:rPr>
              <a:t>NV, 2014</a:t>
            </a:r>
          </a:p>
        </p:txBody>
      </p:sp>
      <p:sp>
        <p:nvSpPr>
          <p:cNvPr id="51" name="文本框 9"/>
          <p:cNvSpPr txBox="1">
            <a:spLocks noChangeArrowheads="1"/>
          </p:cNvSpPr>
          <p:nvPr/>
        </p:nvSpPr>
        <p:spPr bwMode="auto">
          <a:xfrm>
            <a:off x="3440574" y="4299081"/>
            <a:ext cx="1066799" cy="338554"/>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buFont typeface="Arial" charset="0"/>
              <a:defRPr>
                <a:solidFill>
                  <a:schemeClr val="tx1"/>
                </a:solidFill>
                <a:latin typeface="Arial" charset="0"/>
                <a:ea typeface="宋体" charset="-122"/>
              </a:defRPr>
            </a:lvl6pPr>
            <a:lvl7pPr fontAlgn="base">
              <a:spcBef>
                <a:spcPct val="0"/>
              </a:spcBef>
              <a:spcAft>
                <a:spcPct val="0"/>
              </a:spcAft>
              <a:buFont typeface="Arial" charset="0"/>
              <a:defRPr>
                <a:solidFill>
                  <a:schemeClr val="tx1"/>
                </a:solidFill>
                <a:latin typeface="Arial" charset="0"/>
                <a:ea typeface="宋体" charset="-122"/>
              </a:defRPr>
            </a:lvl7pPr>
            <a:lvl8pPr fontAlgn="base">
              <a:spcBef>
                <a:spcPct val="0"/>
              </a:spcBef>
              <a:spcAft>
                <a:spcPct val="0"/>
              </a:spcAft>
              <a:buFont typeface="Arial" charset="0"/>
              <a:defRPr>
                <a:solidFill>
                  <a:schemeClr val="tx1"/>
                </a:solidFill>
                <a:latin typeface="Arial" charset="0"/>
                <a:ea typeface="宋体" charset="-122"/>
              </a:defRPr>
            </a:lvl8pPr>
            <a:lvl9pPr fontAlgn="base">
              <a:spcBef>
                <a:spcPct val="0"/>
              </a:spcBef>
              <a:spcAft>
                <a:spcPct val="0"/>
              </a:spcAft>
              <a:buFont typeface="Arial" charset="0"/>
              <a:defRPr>
                <a:solidFill>
                  <a:schemeClr val="tx1"/>
                </a:solidFill>
                <a:latin typeface="Arial" charset="0"/>
                <a:ea typeface="宋体" charset="-122"/>
              </a:defRPr>
            </a:lvl9pPr>
          </a:lstStyle>
          <a:p>
            <a:pPr algn="ctr"/>
            <a:r>
              <a:rPr lang="en-US" altLang="zh-CN" sz="1600" b="1" dirty="0">
                <a:solidFill>
                  <a:srgbClr val="FF0000"/>
                </a:solidFill>
                <a:latin typeface="Times New Roman" pitchFamily="18" charset="0"/>
                <a:cs typeface="Times New Roman" pitchFamily="18" charset="0"/>
              </a:rPr>
              <a:t>NV, 2014</a:t>
            </a:r>
          </a:p>
        </p:txBody>
      </p:sp>
      <p:sp>
        <p:nvSpPr>
          <p:cNvPr id="52" name="TextBox 5">
            <a:extLst>
              <a:ext uri="{FF2B5EF4-FFF2-40B4-BE49-F238E27FC236}">
                <a16:creationId xmlns="" xmlns:a16="http://schemas.microsoft.com/office/drawing/2014/main" id="{FA086800-C5CB-4170-88E7-9E97C0DAC329}"/>
              </a:ext>
            </a:extLst>
          </p:cNvPr>
          <p:cNvSpPr txBox="1"/>
          <p:nvPr/>
        </p:nvSpPr>
        <p:spPr>
          <a:xfrm>
            <a:off x="819570" y="2819400"/>
            <a:ext cx="7638630" cy="400110"/>
          </a:xfrm>
          <a:prstGeom prst="rect">
            <a:avLst/>
          </a:prstGeom>
          <a:solidFill>
            <a:schemeClr val="accent5">
              <a:lumMod val="20000"/>
              <a:lumOff val="80000"/>
            </a:schemeClr>
          </a:solidFill>
          <a:effectLst/>
        </p:spPr>
        <p:txBody>
          <a:bodyPr wrap="none">
            <a:spAutoFit/>
          </a:bodyPr>
          <a:lstStyle/>
          <a:p>
            <a:pPr marL="285750" indent="-285750">
              <a:defRPr/>
            </a:pPr>
            <a:r>
              <a:rPr lang="en-US" altLang="zh-CN" sz="2000" dirty="0">
                <a:latin typeface="Times New Roman" pitchFamily="18" charset="0"/>
                <a:ea typeface="华文楷体" pitchFamily="2" charset="-122"/>
                <a:cs typeface="Times New Roman" pitchFamily="18" charset="0"/>
              </a:rPr>
              <a:t>Experiments of non-adiabatic holonomic quantum computation (NHQC)</a:t>
            </a:r>
          </a:p>
        </p:txBody>
      </p:sp>
      <p:pic>
        <p:nvPicPr>
          <p:cNvPr id="27" name="Picture 2" descr="http://www.sustc.edu.cn/upload/images/pangcq/logo/%E6%A0%A1%E5%BE%BD.png"/>
          <p:cNvPicPr>
            <a:picLocks noChangeAspect="1" noChangeArrowheads="1"/>
          </p:cNvPicPr>
          <p:nvPr/>
        </p:nvPicPr>
        <p:blipFill>
          <a:blip r:embed="rId9" cstate="print"/>
          <a:srcRect/>
          <a:stretch>
            <a:fillRect/>
          </a:stretch>
        </p:blipFill>
        <p:spPr bwMode="auto">
          <a:xfrm>
            <a:off x="7467600" y="12711"/>
            <a:ext cx="1180148" cy="848678"/>
          </a:xfrm>
          <a:prstGeom prst="rect">
            <a:avLst/>
          </a:prstGeom>
          <a:noFill/>
        </p:spPr>
      </p:pic>
      <p:pic>
        <p:nvPicPr>
          <p:cNvPr id="28" name="图片 27" descr="icon.png"/>
          <p:cNvPicPr>
            <a:picLocks/>
          </p:cNvPicPr>
          <p:nvPr/>
        </p:nvPicPr>
        <p:blipFill>
          <a:blip r:embed="rId10"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9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9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9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5" grpId="0" animBg="1"/>
      <p:bldP spid="47" grpId="0" animBg="1"/>
      <p:bldP spid="48" grpId="0" animBg="1"/>
      <p:bldP spid="50" grpId="0" animBg="1"/>
      <p:bldP spid="51" grpId="0" animBg="1"/>
      <p:bldP spid="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2"/>
          <p:cNvGrpSpPr>
            <a:grpSpLocks noChangeAspect="1"/>
          </p:cNvGrpSpPr>
          <p:nvPr/>
        </p:nvGrpSpPr>
        <p:grpSpPr>
          <a:xfrm>
            <a:off x="2606704" y="3576654"/>
            <a:ext cx="228600" cy="212527"/>
            <a:chOff x="2667000" y="4267200"/>
            <a:chExt cx="1219200" cy="1133475"/>
          </a:xfrm>
        </p:grpSpPr>
        <p:pic>
          <p:nvPicPr>
            <p:cNvPr id="40967" name="Picture 7"/>
            <p:cNvPicPr>
              <a:picLocks noChangeAspect="1" noChangeArrowheads="1"/>
            </p:cNvPicPr>
            <p:nvPr/>
          </p:nvPicPr>
          <p:blipFill>
            <a:blip r:embed="rId4" cstate="print"/>
            <a:srcRect/>
            <a:stretch>
              <a:fillRect/>
            </a:stretch>
          </p:blipFill>
          <p:spPr bwMode="auto">
            <a:xfrm>
              <a:off x="2667000" y="4267200"/>
              <a:ext cx="1200150" cy="1133475"/>
            </a:xfrm>
            <a:prstGeom prst="rect">
              <a:avLst/>
            </a:prstGeom>
            <a:noFill/>
            <a:ln w="9525">
              <a:noFill/>
              <a:miter lim="800000"/>
              <a:headEnd/>
              <a:tailEnd/>
            </a:ln>
          </p:spPr>
        </p:pic>
        <p:sp>
          <p:nvSpPr>
            <p:cNvPr id="22" name="矩形 21"/>
            <p:cNvSpPr/>
            <p:nvPr/>
          </p:nvSpPr>
          <p:spPr>
            <a:xfrm>
              <a:off x="3810000" y="4876800"/>
              <a:ext cx="76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3755323" cy="584775"/>
          </a:xfrm>
          <a:prstGeom prst="rect">
            <a:avLst/>
          </a:prstGeom>
          <a:noFill/>
          <a:effectLst/>
        </p:spPr>
        <p:txBody>
          <a:bodyPr wrap="none">
            <a:spAutoFit/>
          </a:bodyPr>
          <a:lstStyle/>
          <a:p>
            <a:pPr marL="285750" indent="-285750">
              <a:buClr>
                <a:srgbClr val="0000FF"/>
              </a:buClr>
              <a:defRPr/>
            </a:pPr>
            <a:r>
              <a:rPr lang="en-US" altLang="zh-CN" sz="3200" dirty="0">
                <a:latin typeface="Times New Roman" pitchFamily="18" charset="0"/>
                <a:ea typeface="华文楷体" pitchFamily="2" charset="-122"/>
                <a:cs typeface="Times New Roman" pitchFamily="18" charset="0"/>
              </a:rPr>
              <a:t>NHQC and STAHQC</a:t>
            </a:r>
            <a:endParaRPr lang="en-US" altLang="zh-CN" sz="3200" dirty="0">
              <a:latin typeface="华文楷体" pitchFamily="2" charset="-122"/>
              <a:ea typeface="华文楷体" pitchFamily="2" charset="-122"/>
            </a:endParaRPr>
          </a:p>
        </p:txBody>
      </p:sp>
      <p:pic>
        <p:nvPicPr>
          <p:cNvPr id="31" name="Picture 2" descr="http://www.sustc.edu.cn/upload/images/pangcq/logo/%E6%A0%A1%E5%BE%BD.png"/>
          <p:cNvPicPr>
            <a:picLocks noChangeAspect="1" noChangeArrowheads="1"/>
          </p:cNvPicPr>
          <p:nvPr/>
        </p:nvPicPr>
        <p:blipFill>
          <a:blip r:embed="rId5" cstate="print"/>
          <a:srcRect/>
          <a:stretch>
            <a:fillRect/>
          </a:stretch>
        </p:blipFill>
        <p:spPr bwMode="auto">
          <a:xfrm>
            <a:off x="7467600" y="12711"/>
            <a:ext cx="1180148" cy="848678"/>
          </a:xfrm>
          <a:prstGeom prst="rect">
            <a:avLst/>
          </a:prstGeom>
          <a:noFill/>
        </p:spPr>
      </p:pic>
      <p:sp>
        <p:nvSpPr>
          <p:cNvPr id="11" name="TextBox 5">
            <a:extLst>
              <a:ext uri="{FF2B5EF4-FFF2-40B4-BE49-F238E27FC236}">
                <a16:creationId xmlns="" xmlns:a16="http://schemas.microsoft.com/office/drawing/2014/main" id="{FA086800-C5CB-4170-88E7-9E97C0DAC329}"/>
              </a:ext>
            </a:extLst>
          </p:cNvPr>
          <p:cNvSpPr txBox="1"/>
          <p:nvPr/>
        </p:nvSpPr>
        <p:spPr>
          <a:xfrm>
            <a:off x="76200" y="838200"/>
            <a:ext cx="3044423" cy="400110"/>
          </a:xfrm>
          <a:prstGeom prst="rect">
            <a:avLst/>
          </a:prstGeom>
          <a:noFill/>
          <a:effectLst/>
        </p:spPr>
        <p:txBody>
          <a:bodyPr wrap="none">
            <a:spAutoFit/>
          </a:bodyPr>
          <a:lstStyle/>
          <a:p>
            <a:pPr marL="285750" indent="-285750">
              <a:buFont typeface="Wingdings" pitchFamily="2" charset="2"/>
              <a:buChar char="v"/>
              <a:defRPr/>
            </a:pPr>
            <a:r>
              <a:rPr lang="en-US" altLang="zh-CN" sz="2000" dirty="0">
                <a:latin typeface="Times New Roman" pitchFamily="18" charset="0"/>
                <a:ea typeface="华文楷体" pitchFamily="2" charset="-122"/>
                <a:cs typeface="Times New Roman" pitchFamily="18" charset="0"/>
              </a:rPr>
              <a:t>Some issues with NHQC</a:t>
            </a:r>
            <a:endParaRPr lang="en-US" altLang="zh-CN" sz="2000" dirty="0">
              <a:latin typeface="华文楷体" pitchFamily="2" charset="-122"/>
              <a:ea typeface="华文楷体" pitchFamily="2" charset="-122"/>
            </a:endParaRPr>
          </a:p>
        </p:txBody>
      </p:sp>
      <p:sp>
        <p:nvSpPr>
          <p:cNvPr id="12" name="TextBox 5">
            <a:extLst>
              <a:ext uri="{FF2B5EF4-FFF2-40B4-BE49-F238E27FC236}">
                <a16:creationId xmlns="" xmlns:a16="http://schemas.microsoft.com/office/drawing/2014/main" id="{FA086800-C5CB-4170-88E7-9E97C0DAC329}"/>
              </a:ext>
            </a:extLst>
          </p:cNvPr>
          <p:cNvSpPr txBox="1"/>
          <p:nvPr/>
        </p:nvSpPr>
        <p:spPr>
          <a:xfrm>
            <a:off x="385383" y="1232554"/>
            <a:ext cx="4333238" cy="338554"/>
          </a:xfrm>
          <a:prstGeom prst="rect">
            <a:avLst/>
          </a:prstGeom>
          <a:noFill/>
          <a:effectLst/>
        </p:spPr>
        <p:txBody>
          <a:bodyPr wrap="none">
            <a:spAutoFit/>
          </a:bodyPr>
          <a:lstStyle/>
          <a:p>
            <a:pPr marL="285750" indent="-285750">
              <a:defRPr/>
            </a:pPr>
            <a:r>
              <a:rPr lang="en-US" altLang="zh-CN" sz="1600" dirty="0">
                <a:latin typeface="Times New Roman" pitchFamily="18" charset="0"/>
                <a:ea typeface="华文楷体" pitchFamily="2" charset="-122"/>
                <a:cs typeface="Times New Roman" pitchFamily="18" charset="0"/>
              </a:rPr>
              <a:t>requirements: cyclic</a:t>
            </a:r>
            <a:r>
              <a:rPr lang="zh-CN" altLang="en-US" sz="1600" dirty="0">
                <a:latin typeface="Times New Roman" pitchFamily="18" charset="0"/>
                <a:ea typeface="华文楷体" pitchFamily="2" charset="-122"/>
                <a:cs typeface="Times New Roman" pitchFamily="18" charset="0"/>
              </a:rPr>
              <a:t> </a:t>
            </a:r>
            <a:r>
              <a:rPr lang="en-US" altLang="zh-CN" sz="1600" dirty="0">
                <a:latin typeface="Times New Roman" pitchFamily="18" charset="0"/>
                <a:ea typeface="华文楷体" pitchFamily="2" charset="-122"/>
                <a:cs typeface="Times New Roman" pitchFamily="18" charset="0"/>
              </a:rPr>
              <a:t>evolution, parallel transport</a:t>
            </a:r>
          </a:p>
        </p:txBody>
      </p:sp>
      <p:sp>
        <p:nvSpPr>
          <p:cNvPr id="13" name="TextBox 5">
            <a:extLst>
              <a:ext uri="{FF2B5EF4-FFF2-40B4-BE49-F238E27FC236}">
                <a16:creationId xmlns="" xmlns:a16="http://schemas.microsoft.com/office/drawing/2014/main" id="{FA086800-C5CB-4170-88E7-9E97C0DAC329}"/>
              </a:ext>
            </a:extLst>
          </p:cNvPr>
          <p:cNvSpPr txBox="1"/>
          <p:nvPr/>
        </p:nvSpPr>
        <p:spPr>
          <a:xfrm>
            <a:off x="557256" y="1600200"/>
            <a:ext cx="4214615" cy="338554"/>
          </a:xfrm>
          <a:prstGeom prst="rect">
            <a:avLst/>
          </a:prstGeom>
          <a:noFill/>
          <a:effectLst/>
        </p:spPr>
        <p:txBody>
          <a:bodyPr wrap="none">
            <a:spAutoFit/>
          </a:bodyPr>
          <a:lstStyle/>
          <a:p>
            <a:pPr marL="285750" indent="-285750">
              <a:buFont typeface="Wingdings" pitchFamily="2" charset="2"/>
              <a:buChar char="Ø"/>
              <a:defRPr/>
            </a:pPr>
            <a:r>
              <a:rPr lang="en-US" altLang="zh-CN" sz="1600" dirty="0">
                <a:latin typeface="Times New Roman" panose="02020603050405020304" pitchFamily="18" charset="0"/>
                <a:ea typeface="华文楷体" pitchFamily="2" charset="-122"/>
                <a:cs typeface="Times New Roman" pitchFamily="18" charset="0"/>
              </a:rPr>
              <a:t>restrictive constraints on control Hamiltonian</a:t>
            </a:r>
          </a:p>
        </p:txBody>
      </p:sp>
      <p:sp>
        <p:nvSpPr>
          <p:cNvPr id="14" name="TextBox 5">
            <a:extLst>
              <a:ext uri="{FF2B5EF4-FFF2-40B4-BE49-F238E27FC236}">
                <a16:creationId xmlns="" xmlns:a16="http://schemas.microsoft.com/office/drawing/2014/main" id="{FA086800-C5CB-4170-88E7-9E97C0DAC329}"/>
              </a:ext>
            </a:extLst>
          </p:cNvPr>
          <p:cNvSpPr txBox="1"/>
          <p:nvPr/>
        </p:nvSpPr>
        <p:spPr>
          <a:xfrm>
            <a:off x="570012" y="1905000"/>
            <a:ext cx="4281941" cy="338554"/>
          </a:xfrm>
          <a:prstGeom prst="rect">
            <a:avLst/>
          </a:prstGeom>
          <a:noFill/>
          <a:effectLst/>
        </p:spPr>
        <p:txBody>
          <a:bodyPr wrap="none">
            <a:spAutoFit/>
          </a:bodyPr>
          <a:lstStyle/>
          <a:p>
            <a:pPr marL="285750" indent="-285750">
              <a:buFont typeface="Wingdings" pitchFamily="2" charset="2"/>
              <a:buChar char="Ø"/>
              <a:defRPr/>
            </a:pPr>
            <a:r>
              <a:rPr lang="en-US" altLang="zh-CN" sz="1600" dirty="0">
                <a:latin typeface="Times New Roman" panose="02020603050405020304" pitchFamily="18" charset="0"/>
                <a:ea typeface="华文楷体" pitchFamily="2" charset="-122"/>
                <a:cs typeface="Times New Roman" pitchFamily="18" charset="0"/>
              </a:rPr>
              <a:t>incompatible with other optimization methods</a:t>
            </a:r>
          </a:p>
        </p:txBody>
      </p:sp>
      <p:sp>
        <p:nvSpPr>
          <p:cNvPr id="15" name="TextBox 5">
            <a:extLst>
              <a:ext uri="{FF2B5EF4-FFF2-40B4-BE49-F238E27FC236}">
                <a16:creationId xmlns="" xmlns:a16="http://schemas.microsoft.com/office/drawing/2014/main" id="{FA086800-C5CB-4170-88E7-9E97C0DAC329}"/>
              </a:ext>
            </a:extLst>
          </p:cNvPr>
          <p:cNvSpPr txBox="1"/>
          <p:nvPr/>
        </p:nvSpPr>
        <p:spPr>
          <a:xfrm>
            <a:off x="76200" y="2590800"/>
            <a:ext cx="3509294" cy="400110"/>
          </a:xfrm>
          <a:prstGeom prst="rect">
            <a:avLst/>
          </a:prstGeom>
          <a:noFill/>
          <a:effectLst/>
        </p:spPr>
        <p:txBody>
          <a:bodyPr wrap="none">
            <a:spAutoFit/>
          </a:bodyPr>
          <a:lstStyle/>
          <a:p>
            <a:pPr marL="285750" indent="-285750">
              <a:buFont typeface="Wingdings" pitchFamily="2" charset="2"/>
              <a:buChar char="v"/>
              <a:defRPr/>
            </a:pPr>
            <a:r>
              <a:rPr lang="en-US" altLang="zh-CN" sz="2000" dirty="0">
                <a:latin typeface="Times New Roman" pitchFamily="18" charset="0"/>
                <a:ea typeface="华文楷体" pitchFamily="2" charset="-122"/>
                <a:cs typeface="Times New Roman" pitchFamily="18" charset="0"/>
              </a:rPr>
              <a:t>Shortcut-to-adiabaticity HQC</a:t>
            </a:r>
          </a:p>
        </p:txBody>
      </p:sp>
      <p:graphicFrame>
        <p:nvGraphicFramePr>
          <p:cNvPr id="40963" name="Object 3"/>
          <p:cNvGraphicFramePr>
            <a:graphicFrameLocks noChangeAspect="1"/>
          </p:cNvGraphicFramePr>
          <p:nvPr/>
        </p:nvGraphicFramePr>
        <p:xfrm>
          <a:off x="3405187" y="3047230"/>
          <a:ext cx="2157413" cy="303213"/>
        </p:xfrm>
        <a:graphic>
          <a:graphicData uri="http://schemas.openxmlformats.org/presentationml/2006/ole">
            <p:oleObj spid="_x0000_s123924" name="公式" r:id="rId6" imgW="35661600" imgH="5486400" progId="Equation.3">
              <p:embed/>
            </p:oleObj>
          </a:graphicData>
        </a:graphic>
      </p:graphicFrame>
      <p:graphicFrame>
        <p:nvGraphicFramePr>
          <p:cNvPr id="40964" name="Object 4"/>
          <p:cNvGraphicFramePr>
            <a:graphicFrameLocks noChangeAspect="1"/>
          </p:cNvGraphicFramePr>
          <p:nvPr/>
        </p:nvGraphicFramePr>
        <p:xfrm>
          <a:off x="671513" y="3033772"/>
          <a:ext cx="2452687" cy="338138"/>
        </p:xfrm>
        <a:graphic>
          <a:graphicData uri="http://schemas.openxmlformats.org/presentationml/2006/ole">
            <p:oleObj spid="_x0000_s123925" name="公式" r:id="rId7" imgW="40538400" imgH="6096000" progId="Equation.3">
              <p:embed/>
            </p:oleObj>
          </a:graphicData>
        </a:graphic>
      </p:graphicFrame>
      <p:sp>
        <p:nvSpPr>
          <p:cNvPr id="20" name="TextBox 5">
            <a:extLst>
              <a:ext uri="{FF2B5EF4-FFF2-40B4-BE49-F238E27FC236}">
                <a16:creationId xmlns="" xmlns:a16="http://schemas.microsoft.com/office/drawing/2014/main" id="{FA086800-C5CB-4170-88E7-9E97C0DAC329}"/>
              </a:ext>
            </a:extLst>
          </p:cNvPr>
          <p:cNvSpPr txBox="1"/>
          <p:nvPr/>
        </p:nvSpPr>
        <p:spPr>
          <a:xfrm>
            <a:off x="594420" y="3476352"/>
            <a:ext cx="2165978" cy="369332"/>
          </a:xfrm>
          <a:prstGeom prst="rect">
            <a:avLst/>
          </a:prstGeom>
          <a:noFill/>
          <a:effectLst/>
        </p:spPr>
        <p:txBody>
          <a:bodyPr wrap="none">
            <a:spAutoFit/>
          </a:bodyPr>
          <a:lstStyle/>
          <a:p>
            <a:pPr marL="285750" indent="-285750">
              <a:defRPr/>
            </a:pPr>
            <a:r>
              <a:rPr lang="en-US" altLang="zh-CN" dirty="0">
                <a:latin typeface="Times New Roman" panose="02020603050405020304" pitchFamily="18" charset="0"/>
                <a:ea typeface="华文楷体" pitchFamily="2" charset="-122"/>
                <a:cs typeface="Times New Roman" panose="02020603050405020304" pitchFamily="18" charset="0"/>
              </a:rPr>
              <a:t>For cyclic evolution: </a:t>
            </a:r>
          </a:p>
        </p:txBody>
      </p:sp>
      <p:graphicFrame>
        <p:nvGraphicFramePr>
          <p:cNvPr id="40966" name="Object 6"/>
          <p:cNvGraphicFramePr>
            <a:graphicFrameLocks noChangeAspect="1"/>
          </p:cNvGraphicFramePr>
          <p:nvPr>
            <p:extLst>
              <p:ext uri="{D42A27DB-BD31-4B8C-83A1-F6EECF244321}">
                <p14:modId xmlns="" xmlns:p14="http://schemas.microsoft.com/office/powerpoint/2010/main" val="3300673181"/>
              </p:ext>
            </p:extLst>
          </p:nvPr>
        </p:nvGraphicFramePr>
        <p:xfrm>
          <a:off x="2789237" y="3383838"/>
          <a:ext cx="4297363" cy="471488"/>
        </p:xfrm>
        <a:graphic>
          <a:graphicData uri="http://schemas.openxmlformats.org/presentationml/2006/ole">
            <p:oleObj spid="_x0000_s123926" name="公式" r:id="rId8" imgW="71018400" imgH="8534400" progId="Equation.3">
              <p:embed/>
            </p:oleObj>
          </a:graphicData>
        </a:graphic>
      </p:graphicFrame>
      <p:sp>
        <p:nvSpPr>
          <p:cNvPr id="24" name="文本框 12"/>
          <p:cNvSpPr txBox="1"/>
          <p:nvPr/>
        </p:nvSpPr>
        <p:spPr>
          <a:xfrm>
            <a:off x="629480" y="3898233"/>
            <a:ext cx="7467600" cy="1292662"/>
          </a:xfrm>
          <a:prstGeom prst="rect">
            <a:avLst/>
          </a:prstGeom>
          <a:noFill/>
        </p:spPr>
        <p:txBody>
          <a:bodyPr wrap="square" rtlCol="0">
            <a:spAutoFit/>
          </a:bodyPr>
          <a:lstStyle/>
          <a:p>
            <a:r>
              <a:rPr kumimoji="1" lang="en-US" altLang="zh-CN" sz="1600" u="sng" dirty="0">
                <a:latin typeface="Times New Roman" charset="0"/>
                <a:ea typeface="Times New Roman" charset="0"/>
                <a:cs typeface="Times New Roman" charset="0"/>
              </a:rPr>
              <a:t>STA</a:t>
            </a:r>
            <a:r>
              <a:rPr kumimoji="1" lang="zh-CN" altLang="en-US" sz="1600" u="sng" dirty="0">
                <a:latin typeface="华文楷体" pitchFamily="2" charset="-122"/>
                <a:ea typeface="华文楷体" pitchFamily="2" charset="-122"/>
                <a:cs typeface="Times New Roman" charset="0"/>
              </a:rPr>
              <a:t>：</a:t>
            </a:r>
            <a:endParaRPr kumimoji="1" lang="en-US" altLang="zh-CN" sz="1600" u="sng" dirty="0">
              <a:latin typeface="华文楷体" pitchFamily="2" charset="-122"/>
              <a:ea typeface="华文楷体" pitchFamily="2" charset="-122"/>
              <a:cs typeface="Times New Roman" charset="0"/>
            </a:endParaRPr>
          </a:p>
          <a:p>
            <a:r>
              <a:rPr kumimoji="1" lang="zh-CN" altLang="en-US" sz="800" dirty="0">
                <a:latin typeface="Times New Roman" charset="0"/>
                <a:ea typeface="Times New Roman" charset="0"/>
                <a:cs typeface="Times New Roman" charset="0"/>
              </a:rPr>
              <a:t> </a:t>
            </a:r>
            <a:endParaRPr kumimoji="1" lang="en-US" altLang="zh-CN" sz="800" dirty="0">
              <a:latin typeface="Times New Roman" charset="0"/>
              <a:ea typeface="Times New Roman" charset="0"/>
              <a:cs typeface="Times New Roman" charset="0"/>
            </a:endParaRPr>
          </a:p>
          <a:p>
            <a:r>
              <a:rPr kumimoji="1"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Cold atom</a:t>
            </a:r>
            <a:r>
              <a:rPr kumimoji="1" lang="zh-CN" altLang="en-US" sz="1200" dirty="0">
                <a:latin typeface="Times New Roman" charset="0"/>
                <a:ea typeface="Times New Roman" charset="0"/>
                <a:cs typeface="Times New Roman" charset="0"/>
              </a:rPr>
              <a:t>：</a:t>
            </a:r>
            <a:r>
              <a:rPr kumimoji="1" lang="en-US" altLang="zh-CN" sz="1200" dirty="0">
                <a:latin typeface="Times New Roman" charset="0"/>
                <a:ea typeface="Times New Roman" charset="0"/>
                <a:cs typeface="Times New Roman" charset="0"/>
              </a:rPr>
              <a:t>Y. X. Du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Nat. Commun.</a:t>
            </a:r>
            <a:r>
              <a:rPr kumimoji="1" lang="en-US" altLang="zh-CN" sz="1200" dirty="0">
                <a:latin typeface="Times New Roman" charset="0"/>
                <a:ea typeface="Times New Roman" charset="0"/>
                <a:cs typeface="Times New Roman" charset="0"/>
              </a:rPr>
              <a:t> 7, 12479 (2016),      M. G. </a:t>
            </a:r>
            <a:r>
              <a:rPr kumimoji="1" lang="en-US" altLang="zh-CN" sz="1200" dirty="0" err="1">
                <a:latin typeface="Times New Roman" charset="0"/>
                <a:ea typeface="Times New Roman" charset="0"/>
                <a:cs typeface="Times New Roman" charset="0"/>
              </a:rPr>
              <a:t>Bason</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Nat.</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Phys.</a:t>
            </a:r>
            <a:r>
              <a:rPr kumimoji="1" lang="en-US" altLang="zh-CN" sz="1200" dirty="0">
                <a:latin typeface="Times New Roman" charset="0"/>
                <a:ea typeface="Times New Roman" charset="0"/>
                <a:cs typeface="Times New Roman" charset="0"/>
              </a:rPr>
              <a:t> 8, 147 (2012).</a:t>
            </a:r>
          </a:p>
          <a:p>
            <a:r>
              <a:rPr kumimoji="1"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NV</a:t>
            </a:r>
            <a:r>
              <a:rPr kumimoji="1" lang="zh-CN" altLang="en-US" sz="1200" dirty="0">
                <a:latin typeface="Times New Roman" charset="0"/>
                <a:ea typeface="Times New Roman" charset="0"/>
                <a:cs typeface="Times New Roman" charset="0"/>
              </a:rPr>
              <a:t>：</a:t>
            </a:r>
            <a:r>
              <a:rPr kumimoji="1" lang="en-US" altLang="zh-CN" sz="1200" dirty="0">
                <a:latin typeface="Times New Roman" charset="0"/>
                <a:ea typeface="Times New Roman" charset="0"/>
                <a:cs typeface="Times New Roman" charset="0"/>
              </a:rPr>
              <a:t> J. Zhang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lang="en-US" altLang="zh-CN" sz="1200" i="1" dirty="0">
                <a:latin typeface="Times New Roman" charset="0"/>
                <a:ea typeface="Times New Roman" charset="0"/>
                <a:cs typeface="Times New Roman" charset="0"/>
              </a:rPr>
              <a:t>Phys. Rev. Lett</a:t>
            </a:r>
            <a:r>
              <a:rPr lang="en-US" altLang="zh-CN" sz="1200" dirty="0">
                <a:latin typeface="Times New Roman" charset="0"/>
                <a:ea typeface="Times New Roman" charset="0"/>
                <a:cs typeface="Times New Roman" charset="0"/>
              </a:rPr>
              <a:t>. 110, 240501 (2013).</a:t>
            </a:r>
            <a:r>
              <a:rPr lang="en-US" altLang="zh-CN" sz="1050" dirty="0">
                <a:latin typeface="Times New Roman" charset="0"/>
                <a:ea typeface="Times New Roman" charset="0"/>
                <a:cs typeface="Times New Roman" charset="0"/>
              </a:rPr>
              <a:t>    </a:t>
            </a:r>
            <a:r>
              <a:rPr lang="en-US" altLang="zh-CN" sz="1200" dirty="0">
                <a:latin typeface="Times New Roman" charset="0"/>
                <a:ea typeface="Times New Roman" charset="0"/>
                <a:cs typeface="Times New Roman" charset="0"/>
              </a:rPr>
              <a:t>  </a:t>
            </a:r>
          </a:p>
          <a:p>
            <a:r>
              <a:rPr kumimoji="1"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Ion tap</a:t>
            </a:r>
            <a:r>
              <a:rPr kumimoji="1" lang="zh-CN" altLang="en-US" sz="1200" dirty="0">
                <a:latin typeface="Times New Roman" charset="0"/>
                <a:ea typeface="Times New Roman" charset="0"/>
                <a:cs typeface="Times New Roman" charset="0"/>
              </a:rPr>
              <a:t>：</a:t>
            </a:r>
            <a:r>
              <a:rPr kumimoji="1" lang="en-US" altLang="zh-CN" sz="1200" dirty="0">
                <a:latin typeface="Times New Roman" charset="0"/>
                <a:ea typeface="Times New Roman" charset="0"/>
                <a:cs typeface="Times New Roman" charset="0"/>
              </a:rPr>
              <a:t>S. M. An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Nat. Commun.</a:t>
            </a:r>
            <a:r>
              <a:rPr kumimoji="1" lang="en-US" altLang="zh-CN" sz="1200" dirty="0">
                <a:latin typeface="Times New Roman" charset="0"/>
                <a:ea typeface="Times New Roman" charset="0"/>
                <a:cs typeface="Times New Roman" charset="0"/>
              </a:rPr>
              <a:t> 7, 12999 (2016).</a:t>
            </a:r>
          </a:p>
          <a:p>
            <a:r>
              <a:rPr kumimoji="1" lang="en-US" altLang="zh-CN" sz="600" dirty="0">
                <a:latin typeface="Times New Roman" charset="0"/>
                <a:ea typeface="Times New Roman" charset="0"/>
                <a:cs typeface="Times New Roman" charset="0"/>
              </a:rPr>
              <a:t> </a:t>
            </a:r>
          </a:p>
          <a:p>
            <a:r>
              <a:rPr kumimoji="1"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Robustness</a:t>
            </a:r>
            <a:r>
              <a:rPr kumimoji="1" lang="zh-CN" altLang="en-US" sz="1200" dirty="0">
                <a:latin typeface="Times New Roman" charset="0"/>
                <a:ea typeface="Times New Roman" charset="0"/>
                <a:cs typeface="Times New Roman" charset="0"/>
              </a:rPr>
              <a:t>：</a:t>
            </a:r>
            <a:r>
              <a:rPr kumimoji="1" lang="en-US" altLang="zh-CN" sz="1200" dirty="0">
                <a:latin typeface="Times New Roman" charset="0"/>
                <a:ea typeface="Times New Roman" charset="0"/>
                <a:cs typeface="Times New Roman" charset="0"/>
              </a:rPr>
              <a:t> B. B. Zhou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Nat.</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Phys.</a:t>
            </a:r>
            <a:r>
              <a:rPr kumimoji="1" lang="en-US" altLang="zh-CN" sz="1200" dirty="0">
                <a:latin typeface="Times New Roman" charset="0"/>
                <a:ea typeface="Times New Roman" charset="0"/>
                <a:cs typeface="Times New Roman" charset="0"/>
              </a:rPr>
              <a:t> 13, 330 (2017), </a:t>
            </a:r>
            <a:r>
              <a:rPr kumimoji="1"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Z. Zhang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lang="en-US" altLang="zh-CN" sz="1200" i="1" dirty="0">
                <a:latin typeface="Times New Roman" charset="0"/>
                <a:ea typeface="Times New Roman" charset="0"/>
                <a:cs typeface="Times New Roman" charset="0"/>
              </a:rPr>
              <a:t>Phys. Rev. A</a:t>
            </a:r>
            <a:r>
              <a:rPr lang="en-US" altLang="zh-CN" sz="1200" dirty="0">
                <a:latin typeface="Times New Roman" charset="0"/>
                <a:ea typeface="Times New Roman" charset="0"/>
                <a:cs typeface="Times New Roman" charset="0"/>
              </a:rPr>
              <a:t> 95, 042345 (2017).</a:t>
            </a:r>
            <a:endParaRPr kumimoji="1" lang="en-US" altLang="zh-CN" sz="1200" dirty="0">
              <a:latin typeface="Times New Roman" charset="0"/>
              <a:ea typeface="Times New Roman" charset="0"/>
              <a:cs typeface="Times New Roman" charset="0"/>
            </a:endParaRPr>
          </a:p>
        </p:txBody>
      </p:sp>
      <p:sp>
        <p:nvSpPr>
          <p:cNvPr id="25" name="矩形 24"/>
          <p:cNvSpPr/>
          <p:nvPr/>
        </p:nvSpPr>
        <p:spPr>
          <a:xfrm>
            <a:off x="1295400" y="2283023"/>
            <a:ext cx="6477000" cy="307777"/>
          </a:xfrm>
          <a:prstGeom prst="rect">
            <a:avLst/>
          </a:prstGeom>
        </p:spPr>
        <p:txBody>
          <a:bodyPr wrap="square">
            <a:spAutoFit/>
          </a:bodyPr>
          <a:lstStyle/>
          <a:p>
            <a:r>
              <a:rPr lang="en-US" altLang="zh-CN" sz="1400" dirty="0">
                <a:latin typeface="Times New Roman" charset="0"/>
                <a:ea typeface="Times New Roman" charset="0"/>
                <a:cs typeface="Times New Roman" charset="0"/>
              </a:rPr>
              <a:t>S. B. </a:t>
            </a:r>
            <a:r>
              <a:rPr lang="en-US" altLang="zh-CN" sz="1400" dirty="0" err="1">
                <a:latin typeface="Times New Roman" charset="0"/>
                <a:ea typeface="Times New Roman" charset="0"/>
                <a:cs typeface="Times New Roman" charset="0"/>
              </a:rPr>
              <a:t>Zheng</a:t>
            </a:r>
            <a:r>
              <a:rPr lang="en-US" altLang="zh-CN" sz="1400" dirty="0">
                <a:latin typeface="Times New Roman" charset="0"/>
                <a:ea typeface="Times New Roman" charset="0"/>
                <a:cs typeface="Times New Roman" charset="0"/>
              </a:rPr>
              <a:t>, C. P. Yang, and F. Nori, </a:t>
            </a:r>
            <a:r>
              <a:rPr lang="en-US" altLang="zh-CN" sz="1400" i="1" dirty="0">
                <a:latin typeface="Times New Roman" charset="0"/>
                <a:ea typeface="Times New Roman" charset="0"/>
                <a:cs typeface="Times New Roman" charset="0"/>
              </a:rPr>
              <a:t>Phys. Rev. A</a:t>
            </a:r>
            <a:r>
              <a:rPr lang="en-US" altLang="zh-CN" sz="1400" dirty="0">
                <a:latin typeface="Times New Roman" charset="0"/>
                <a:ea typeface="Times New Roman" charset="0"/>
                <a:cs typeface="Times New Roman" charset="0"/>
              </a:rPr>
              <a:t> 93, 032313 (2016) </a:t>
            </a:r>
            <a:endParaRPr lang="en-US" altLang="zh-CN" sz="1400" dirty="0">
              <a:effectLst/>
              <a:latin typeface="Times New Roman" charset="0"/>
              <a:ea typeface="Times New Roman" charset="0"/>
              <a:cs typeface="Times New Roman" charset="0"/>
            </a:endParaRPr>
          </a:p>
        </p:txBody>
      </p:sp>
      <p:sp>
        <p:nvSpPr>
          <p:cNvPr id="28" name="文本框 12"/>
          <p:cNvSpPr txBox="1"/>
          <p:nvPr/>
        </p:nvSpPr>
        <p:spPr>
          <a:xfrm>
            <a:off x="627708" y="5156537"/>
            <a:ext cx="7467600" cy="1015663"/>
          </a:xfrm>
          <a:prstGeom prst="rect">
            <a:avLst/>
          </a:prstGeom>
          <a:noFill/>
        </p:spPr>
        <p:txBody>
          <a:bodyPr wrap="square" rtlCol="0">
            <a:spAutoFit/>
          </a:bodyPr>
          <a:lstStyle/>
          <a:p>
            <a:r>
              <a:rPr kumimoji="1" lang="en-US" altLang="zh-CN" sz="1600" u="sng" dirty="0">
                <a:latin typeface="Times New Roman" charset="0"/>
                <a:ea typeface="Times New Roman" charset="0"/>
                <a:cs typeface="Times New Roman" charset="0"/>
              </a:rPr>
              <a:t>STAHQC</a:t>
            </a:r>
            <a:r>
              <a:rPr kumimoji="1" lang="zh-CN" altLang="en-US" sz="1600" u="sng" dirty="0">
                <a:latin typeface="华文楷体" pitchFamily="2" charset="-122"/>
                <a:ea typeface="华文楷体" pitchFamily="2" charset="-122"/>
                <a:cs typeface="Times New Roman" charset="0"/>
              </a:rPr>
              <a:t>：</a:t>
            </a:r>
            <a:endParaRPr kumimoji="1" lang="en-US" altLang="zh-CN" sz="1600" u="sng" dirty="0">
              <a:latin typeface="华文楷体" pitchFamily="2" charset="-122"/>
              <a:ea typeface="华文楷体" pitchFamily="2" charset="-122"/>
              <a:cs typeface="Times New Roman" charset="0"/>
            </a:endParaRPr>
          </a:p>
          <a:p>
            <a:r>
              <a:rPr kumimoji="1" lang="zh-CN" altLang="en-US" sz="800" dirty="0">
                <a:latin typeface="Times New Roman" charset="0"/>
                <a:ea typeface="Times New Roman" charset="0"/>
                <a:cs typeface="Times New Roman" charset="0"/>
              </a:rPr>
              <a:t> </a:t>
            </a:r>
            <a:endParaRPr kumimoji="1" lang="en-US" altLang="zh-CN" sz="800" dirty="0">
              <a:latin typeface="Times New Roman" charset="0"/>
              <a:ea typeface="Times New Roman" charset="0"/>
              <a:cs typeface="Times New Roman" charset="0"/>
            </a:endParaRPr>
          </a:p>
          <a:p>
            <a:r>
              <a:rPr kumimoji="1" lang="en-US" altLang="zh-CN" sz="1200" dirty="0">
                <a:latin typeface="Times New Roman" charset="0"/>
                <a:ea typeface="Times New Roman" charset="0"/>
                <a:cs typeface="Times New Roman" charset="0"/>
              </a:rPr>
              <a:t>     Z. T. Liang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Phys. Rev. A</a:t>
            </a:r>
            <a:r>
              <a:rPr kumimoji="1" lang="en-US" altLang="zh-CN" sz="1200" dirty="0">
                <a:latin typeface="Times New Roman" charset="0"/>
                <a:ea typeface="Times New Roman" charset="0"/>
                <a:cs typeface="Times New Roman" charset="0"/>
              </a:rPr>
              <a:t> 93, 040305 (2016),      J. Zhang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Sci.</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Rep.</a:t>
            </a:r>
            <a:r>
              <a:rPr kumimoji="1" lang="en-US" altLang="zh-CN" sz="1200" dirty="0">
                <a:latin typeface="Times New Roman" charset="0"/>
                <a:ea typeface="Times New Roman" charset="0"/>
                <a:cs typeface="Times New Roman" charset="0"/>
              </a:rPr>
              <a:t> 5, 18414 (2015),</a:t>
            </a:r>
          </a:p>
          <a:p>
            <a:r>
              <a:rPr kumimoji="1" lang="zh-CN" altLang="en-US" sz="1200" dirty="0">
                <a:latin typeface="Times New Roman" charset="0"/>
                <a:ea typeface="Times New Roman" charset="0"/>
                <a:cs typeface="Times New Roman" charset="0"/>
              </a:rPr>
              <a:t>     </a:t>
            </a:r>
            <a:r>
              <a:rPr kumimoji="1" lang="en-US" altLang="zh-CN" sz="1200" dirty="0">
                <a:latin typeface="Times New Roman" charset="0"/>
                <a:ea typeface="Times New Roman" charset="0"/>
                <a:cs typeface="Times New Roman" charset="0"/>
              </a:rPr>
              <a:t>X. K. Song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lang="en-US" altLang="zh-CN" sz="1200" i="1" dirty="0">
                <a:latin typeface="Times New Roman" charset="0"/>
                <a:ea typeface="Times New Roman" charset="0"/>
                <a:cs typeface="Times New Roman" charset="0"/>
              </a:rPr>
              <a:t>New J. Phys. </a:t>
            </a:r>
            <a:r>
              <a:rPr lang="en-US" altLang="zh-CN" sz="1200" dirty="0">
                <a:latin typeface="Times New Roman" charset="0"/>
                <a:ea typeface="Times New Roman" charset="0"/>
                <a:cs typeface="Times New Roman" charset="0"/>
              </a:rPr>
              <a:t>18, 023001 (2016),     </a:t>
            </a:r>
            <a:r>
              <a:rPr kumimoji="1" lang="en-US" altLang="zh-CN" sz="1200" dirty="0">
                <a:latin typeface="Times New Roman" charset="0"/>
                <a:ea typeface="Times New Roman" charset="0"/>
                <a:cs typeface="Times New Roman" charset="0"/>
              </a:rPr>
              <a:t>P. V. </a:t>
            </a:r>
            <a:r>
              <a:rPr kumimoji="1" lang="en-US" altLang="zh-CN" sz="1200" dirty="0" err="1">
                <a:latin typeface="Times New Roman" charset="0"/>
                <a:ea typeface="Times New Roman" charset="0"/>
                <a:cs typeface="Times New Roman" charset="0"/>
              </a:rPr>
              <a:t>Pyshkin</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Sci.</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Rep.</a:t>
            </a:r>
            <a:r>
              <a:rPr kumimoji="1" lang="en-US" altLang="zh-CN" sz="1200" dirty="0">
                <a:latin typeface="Times New Roman" charset="0"/>
                <a:ea typeface="Times New Roman" charset="0"/>
                <a:cs typeface="Times New Roman" charset="0"/>
              </a:rPr>
              <a:t> 6, 37781 (2016)</a:t>
            </a:r>
          </a:p>
          <a:p>
            <a:r>
              <a:rPr kumimoji="1" lang="en-US" altLang="zh-CN" sz="1200" dirty="0">
                <a:latin typeface="Times New Roman" charset="0"/>
                <a:ea typeface="Times New Roman" charset="0"/>
                <a:cs typeface="Times New Roman" charset="0"/>
              </a:rPr>
              <a:t>     </a:t>
            </a:r>
            <a:r>
              <a:rPr lang="en-US" altLang="zh-CN" sz="1200" dirty="0">
                <a:latin typeface="Times New Roman" charset="0"/>
                <a:ea typeface="Times New Roman" charset="0"/>
                <a:cs typeface="Times New Roman" charset="0"/>
              </a:rPr>
              <a:t>B.-J. Liu</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Phys. Rev. A</a:t>
            </a:r>
            <a:r>
              <a:rPr kumimoji="1" lang="en-US" altLang="zh-CN" sz="1200" dirty="0">
                <a:latin typeface="Times New Roman" charset="0"/>
                <a:ea typeface="Times New Roman" charset="0"/>
                <a:cs typeface="Times New Roman" charset="0"/>
              </a:rPr>
              <a:t> 95, 062308 (2017).</a:t>
            </a:r>
          </a:p>
        </p:txBody>
      </p:sp>
      <p:sp>
        <p:nvSpPr>
          <p:cNvPr id="29" name="文本框 12"/>
          <p:cNvSpPr txBox="1"/>
          <p:nvPr/>
        </p:nvSpPr>
        <p:spPr>
          <a:xfrm>
            <a:off x="627708" y="6135469"/>
            <a:ext cx="7467600" cy="584775"/>
          </a:xfrm>
          <a:prstGeom prst="rect">
            <a:avLst/>
          </a:prstGeom>
          <a:noFill/>
        </p:spPr>
        <p:txBody>
          <a:bodyPr wrap="square" rtlCol="0">
            <a:spAutoFit/>
          </a:bodyPr>
          <a:lstStyle/>
          <a:p>
            <a:r>
              <a:rPr kumimoji="1" lang="en-US" altLang="zh-CN" sz="1600" u="sng" dirty="0">
                <a:latin typeface="Times New Roman" charset="0"/>
                <a:ea typeface="Times New Roman" charset="0"/>
                <a:cs typeface="Times New Roman" charset="0"/>
              </a:rPr>
              <a:t>This work</a:t>
            </a:r>
            <a:r>
              <a:rPr kumimoji="1" lang="zh-CN" altLang="en-US" sz="1600" u="sng" dirty="0">
                <a:latin typeface="华文楷体" pitchFamily="2" charset="-122"/>
                <a:ea typeface="华文楷体" pitchFamily="2" charset="-122"/>
                <a:cs typeface="Times New Roman" charset="0"/>
              </a:rPr>
              <a:t>：</a:t>
            </a:r>
            <a:endParaRPr kumimoji="1" lang="en-US" altLang="zh-CN" sz="1600" u="sng" dirty="0">
              <a:latin typeface="华文楷体" pitchFamily="2" charset="-122"/>
              <a:ea typeface="华文楷体" pitchFamily="2" charset="-122"/>
              <a:cs typeface="Times New Roman" charset="0"/>
            </a:endParaRPr>
          </a:p>
          <a:p>
            <a:r>
              <a:rPr kumimoji="1" lang="zh-CN" altLang="en-US" sz="400" dirty="0">
                <a:latin typeface="Times New Roman" charset="0"/>
                <a:ea typeface="Times New Roman" charset="0"/>
                <a:cs typeface="Times New Roman" charset="0"/>
              </a:rPr>
              <a:t> </a:t>
            </a:r>
            <a:endParaRPr kumimoji="1" lang="en-US" altLang="zh-CN" sz="400" dirty="0">
              <a:latin typeface="Times New Roman" charset="0"/>
              <a:ea typeface="Times New Roman" charset="0"/>
              <a:cs typeface="Times New Roman" charset="0"/>
            </a:endParaRPr>
          </a:p>
          <a:p>
            <a:r>
              <a:rPr kumimoji="1" lang="en-US" altLang="zh-CN" sz="1200" dirty="0">
                <a:latin typeface="Times New Roman" charset="0"/>
                <a:ea typeface="Times New Roman" charset="0"/>
                <a:cs typeface="Times New Roman" charset="0"/>
              </a:rPr>
              <a:t>     </a:t>
            </a:r>
            <a:r>
              <a:rPr lang="en-US" altLang="zh-CN" sz="1200" dirty="0">
                <a:latin typeface="Times New Roman" charset="0"/>
                <a:ea typeface="Times New Roman" charset="0"/>
                <a:cs typeface="Times New Roman" charset="0"/>
              </a:rPr>
              <a:t>B.-J. Liu</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arXiv:1806.07904 (2018),        T. X. Yan </a:t>
            </a:r>
            <a:r>
              <a:rPr kumimoji="1" lang="en-US" altLang="zh-CN" sz="1200" i="1" dirty="0">
                <a:latin typeface="Times New Roman" charset="0"/>
                <a:ea typeface="Times New Roman" charset="0"/>
                <a:cs typeface="Times New Roman" charset="0"/>
              </a:rPr>
              <a:t>et al</a:t>
            </a:r>
            <a:r>
              <a:rPr kumimoji="1" lang="en-US" altLang="zh-CN" sz="1200" dirty="0">
                <a:latin typeface="Times New Roman" charset="0"/>
                <a:ea typeface="Times New Roman" charset="0"/>
                <a:cs typeface="Times New Roman" charset="0"/>
              </a:rPr>
              <a:t>., </a:t>
            </a:r>
            <a:r>
              <a:rPr kumimoji="1" lang="en-US" altLang="zh-CN" sz="1200" i="1" dirty="0">
                <a:latin typeface="Times New Roman" charset="0"/>
                <a:ea typeface="Times New Roman" charset="0"/>
                <a:cs typeface="Times New Roman" charset="0"/>
              </a:rPr>
              <a:t>Phys. Rev. </a:t>
            </a:r>
            <a:r>
              <a:rPr kumimoji="1" lang="en-US" altLang="zh-CN" sz="1200" i="1" dirty="0" err="1">
                <a:latin typeface="Times New Roman" charset="0"/>
                <a:ea typeface="Times New Roman" charset="0"/>
                <a:cs typeface="Times New Roman" charset="0"/>
              </a:rPr>
              <a:t>Lett</a:t>
            </a:r>
            <a:r>
              <a:rPr kumimoji="1" lang="en-US" altLang="zh-CN" sz="1200" i="1" dirty="0">
                <a:latin typeface="Times New Roman" charset="0"/>
                <a:ea typeface="Times New Roman" charset="0"/>
                <a:cs typeface="Times New Roman" charset="0"/>
              </a:rPr>
              <a:t>.</a:t>
            </a:r>
            <a:r>
              <a:rPr kumimoji="1" lang="en-US" altLang="zh-CN" sz="1200" dirty="0">
                <a:latin typeface="Times New Roman" charset="0"/>
                <a:ea typeface="Times New Roman" charset="0"/>
                <a:cs typeface="Times New Roman" charset="0"/>
              </a:rPr>
              <a:t> 122, 080501 (2019).</a:t>
            </a:r>
          </a:p>
        </p:txBody>
      </p:sp>
      <p:pic>
        <p:nvPicPr>
          <p:cNvPr id="26" name="图片 25" descr="icon.png"/>
          <p:cNvPicPr>
            <a:picLocks/>
          </p:cNvPicPr>
          <p:nvPr/>
        </p:nvPicPr>
        <p:blipFill>
          <a:blip r:embed="rId9"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4" grpId="0"/>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4249881"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Driven three-level system</a:t>
            </a:r>
          </a:p>
        </p:txBody>
      </p:sp>
      <p:pic>
        <p:nvPicPr>
          <p:cNvPr id="1028" name="Picture 4"/>
          <p:cNvPicPr>
            <a:picLocks noChangeAspect="1" noChangeArrowheads="1"/>
          </p:cNvPicPr>
          <p:nvPr/>
        </p:nvPicPr>
        <p:blipFill>
          <a:blip r:embed="rId4" cstate="print"/>
          <a:srcRect/>
          <a:stretch>
            <a:fillRect/>
          </a:stretch>
        </p:blipFill>
        <p:spPr bwMode="auto">
          <a:xfrm>
            <a:off x="1905000" y="3962400"/>
            <a:ext cx="5272502" cy="609600"/>
          </a:xfrm>
          <a:prstGeom prst="rect">
            <a:avLst/>
          </a:prstGeom>
          <a:noFill/>
          <a:ln w="9525">
            <a:noFill/>
            <a:miter lim="800000"/>
            <a:headEnd/>
            <a:tailEnd/>
          </a:ln>
        </p:spPr>
      </p:pic>
      <p:grpSp>
        <p:nvGrpSpPr>
          <p:cNvPr id="2" name="组合 23"/>
          <p:cNvGrpSpPr>
            <a:grpSpLocks noChangeAspect="1"/>
          </p:cNvGrpSpPr>
          <p:nvPr/>
        </p:nvGrpSpPr>
        <p:grpSpPr>
          <a:xfrm>
            <a:off x="533400" y="899825"/>
            <a:ext cx="4800600" cy="2877927"/>
            <a:chOff x="914400" y="1143000"/>
            <a:chExt cx="5334000" cy="3197697"/>
          </a:xfrm>
        </p:grpSpPr>
        <p:grpSp>
          <p:nvGrpSpPr>
            <p:cNvPr id="4" name="组合 19"/>
            <p:cNvGrpSpPr/>
            <p:nvPr/>
          </p:nvGrpSpPr>
          <p:grpSpPr>
            <a:xfrm>
              <a:off x="1955800" y="1143000"/>
              <a:ext cx="4292600" cy="3197697"/>
              <a:chOff x="457200" y="1219200"/>
              <a:chExt cx="4292600" cy="3197697"/>
            </a:xfrm>
          </p:grpSpPr>
          <p:pic>
            <p:nvPicPr>
              <p:cNvPr id="1026" name="Picture 2"/>
              <p:cNvPicPr>
                <a:picLocks noChangeAspect="1" noChangeArrowheads="1"/>
              </p:cNvPicPr>
              <p:nvPr/>
            </p:nvPicPr>
            <p:blipFill>
              <a:blip r:embed="rId5" cstate="print"/>
              <a:srcRect/>
              <a:stretch>
                <a:fillRect/>
              </a:stretch>
            </p:blipFill>
            <p:spPr bwMode="auto">
              <a:xfrm>
                <a:off x="457200" y="1219200"/>
                <a:ext cx="4292600" cy="3197697"/>
              </a:xfrm>
              <a:prstGeom prst="rect">
                <a:avLst/>
              </a:prstGeom>
              <a:noFill/>
              <a:ln w="9525">
                <a:noFill/>
                <a:miter lim="800000"/>
                <a:headEnd/>
                <a:tailEnd/>
              </a:ln>
            </p:spPr>
          </p:pic>
          <p:sp>
            <p:nvSpPr>
              <p:cNvPr id="18" name="矩形 17"/>
              <p:cNvSpPr/>
              <p:nvPr/>
            </p:nvSpPr>
            <p:spPr>
              <a:xfrm>
                <a:off x="2195130" y="2438400"/>
                <a:ext cx="685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a:off x="2133600" y="3429000"/>
                <a:ext cx="685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对象 21"/>
            <p:cNvGraphicFramePr>
              <a:graphicFrameLocks noChangeAspect="1"/>
            </p:cNvGraphicFramePr>
            <p:nvPr/>
          </p:nvGraphicFramePr>
          <p:xfrm>
            <a:off x="914400" y="2286000"/>
            <a:ext cx="1187450" cy="419100"/>
          </p:xfrm>
          <a:graphic>
            <a:graphicData uri="http://schemas.openxmlformats.org/presentationml/2006/ole">
              <p:oleObj spid="_x0000_s125050" name="公式" r:id="rId6" imgW="15544800" imgH="5486400" progId="Equation.3">
                <p:embed/>
              </p:oleObj>
            </a:graphicData>
          </a:graphic>
        </p:graphicFrame>
        <p:graphicFrame>
          <p:nvGraphicFramePr>
            <p:cNvPr id="1031" name="Object 7"/>
            <p:cNvGraphicFramePr>
              <a:graphicFrameLocks noChangeAspect="1"/>
            </p:cNvGraphicFramePr>
            <p:nvPr/>
          </p:nvGraphicFramePr>
          <p:xfrm>
            <a:off x="1219200" y="3227388"/>
            <a:ext cx="1257300" cy="442912"/>
          </p:xfrm>
          <a:graphic>
            <a:graphicData uri="http://schemas.openxmlformats.org/presentationml/2006/ole">
              <p:oleObj spid="_x0000_s125051" name="公式" r:id="rId7" imgW="16459200" imgH="5791200" progId="Equation.3">
                <p:embed/>
              </p:oleObj>
            </a:graphicData>
          </a:graphic>
        </p:graphicFrame>
      </p:grpSp>
      <p:graphicFrame>
        <p:nvGraphicFramePr>
          <p:cNvPr id="1033" name="Object 9"/>
          <p:cNvGraphicFramePr>
            <a:graphicFrameLocks noChangeAspect="1"/>
          </p:cNvGraphicFramePr>
          <p:nvPr>
            <p:extLst>
              <p:ext uri="{D42A27DB-BD31-4B8C-83A1-F6EECF244321}">
                <p14:modId xmlns="" xmlns:p14="http://schemas.microsoft.com/office/powerpoint/2010/main" val="3435695662"/>
              </p:ext>
            </p:extLst>
          </p:nvPr>
        </p:nvGraphicFramePr>
        <p:xfrm>
          <a:off x="557213" y="5029200"/>
          <a:ext cx="2617787" cy="574675"/>
        </p:xfrm>
        <a:graphic>
          <a:graphicData uri="http://schemas.openxmlformats.org/presentationml/2006/ole">
            <p:oleObj spid="_x0000_s125052" name="公式" r:id="rId8" imgW="47244000" imgH="10363200" progId="Equation.3">
              <p:embed/>
            </p:oleObj>
          </a:graphicData>
        </a:graphic>
      </p:graphicFrame>
      <p:graphicFrame>
        <p:nvGraphicFramePr>
          <p:cNvPr id="1036" name="Object 12"/>
          <p:cNvGraphicFramePr>
            <a:graphicFrameLocks noChangeAspect="1"/>
          </p:cNvGraphicFramePr>
          <p:nvPr>
            <p:extLst>
              <p:ext uri="{D42A27DB-BD31-4B8C-83A1-F6EECF244321}">
                <p14:modId xmlns="" xmlns:p14="http://schemas.microsoft.com/office/powerpoint/2010/main" val="4245018326"/>
              </p:ext>
            </p:extLst>
          </p:nvPr>
        </p:nvGraphicFramePr>
        <p:xfrm>
          <a:off x="557284" y="5597525"/>
          <a:ext cx="2651125" cy="574675"/>
        </p:xfrm>
        <a:graphic>
          <a:graphicData uri="http://schemas.openxmlformats.org/presentationml/2006/ole">
            <p:oleObj spid="_x0000_s125053" name="公式" r:id="rId9" imgW="47853600" imgH="10363200" progId="Equation.3">
              <p:embed/>
            </p:oleObj>
          </a:graphicData>
        </a:graphic>
      </p:graphicFrame>
      <p:graphicFrame>
        <p:nvGraphicFramePr>
          <p:cNvPr id="25" name="对象 24"/>
          <p:cNvGraphicFramePr>
            <a:graphicFrameLocks noChangeAspect="1"/>
          </p:cNvGraphicFramePr>
          <p:nvPr>
            <p:extLst>
              <p:ext uri="{D42A27DB-BD31-4B8C-83A1-F6EECF244321}">
                <p14:modId xmlns="" xmlns:p14="http://schemas.microsoft.com/office/powerpoint/2010/main" val="3627435748"/>
              </p:ext>
            </p:extLst>
          </p:nvPr>
        </p:nvGraphicFramePr>
        <p:xfrm>
          <a:off x="6066660" y="2406152"/>
          <a:ext cx="2009775" cy="389286"/>
        </p:xfrm>
        <a:graphic>
          <a:graphicData uri="http://schemas.openxmlformats.org/presentationml/2006/ole">
            <p:oleObj spid="_x0000_s125054" name="公式" r:id="rId10" imgW="36271200" imgH="7010400" progId="Equation.3">
              <p:embed/>
            </p:oleObj>
          </a:graphicData>
        </a:graphic>
      </p:graphicFrame>
      <p:graphicFrame>
        <p:nvGraphicFramePr>
          <p:cNvPr id="1037" name="Object 13"/>
          <p:cNvGraphicFramePr>
            <a:graphicFrameLocks noChangeAspect="1"/>
          </p:cNvGraphicFramePr>
          <p:nvPr>
            <p:extLst>
              <p:ext uri="{D42A27DB-BD31-4B8C-83A1-F6EECF244321}">
                <p14:modId xmlns="" xmlns:p14="http://schemas.microsoft.com/office/powerpoint/2010/main" val="1968508341"/>
              </p:ext>
            </p:extLst>
          </p:nvPr>
        </p:nvGraphicFramePr>
        <p:xfrm>
          <a:off x="7340600" y="3234773"/>
          <a:ext cx="1468437" cy="560388"/>
        </p:xfrm>
        <a:graphic>
          <a:graphicData uri="http://schemas.openxmlformats.org/presentationml/2006/ole">
            <p:oleObj spid="_x0000_s125055" name="公式" r:id="rId11" imgW="26517600" imgH="10058400" progId="Equation.3">
              <p:embed/>
            </p:oleObj>
          </a:graphicData>
        </a:graphic>
      </p:graphicFrame>
      <p:grpSp>
        <p:nvGrpSpPr>
          <p:cNvPr id="5" name="组合 37"/>
          <p:cNvGrpSpPr/>
          <p:nvPr/>
        </p:nvGrpSpPr>
        <p:grpSpPr>
          <a:xfrm>
            <a:off x="5933959" y="921384"/>
            <a:ext cx="2185214" cy="369332"/>
            <a:chOff x="6553200" y="3200400"/>
            <a:chExt cx="2185214" cy="369332"/>
          </a:xfrm>
        </p:grpSpPr>
        <p:graphicFrame>
          <p:nvGraphicFramePr>
            <p:cNvPr id="1038" name="Object 14"/>
            <p:cNvGraphicFramePr>
              <a:graphicFrameLocks noChangeAspect="1"/>
            </p:cNvGraphicFramePr>
            <p:nvPr/>
          </p:nvGraphicFramePr>
          <p:xfrm>
            <a:off x="6695820" y="3252150"/>
            <a:ext cx="506412" cy="304800"/>
          </p:xfrm>
          <a:graphic>
            <a:graphicData uri="http://schemas.openxmlformats.org/presentationml/2006/ole">
              <p:oleObj spid="_x0000_s125056" name="公式" r:id="rId12" imgW="9144000" imgH="5486400" progId="Equation.3">
                <p:embed/>
              </p:oleObj>
            </a:graphicData>
          </a:graphic>
        </p:graphicFrame>
        <p:graphicFrame>
          <p:nvGraphicFramePr>
            <p:cNvPr id="1039" name="Object 15"/>
            <p:cNvGraphicFramePr>
              <a:graphicFrameLocks noChangeAspect="1"/>
            </p:cNvGraphicFramePr>
            <p:nvPr/>
          </p:nvGraphicFramePr>
          <p:xfrm>
            <a:off x="7226810" y="3252150"/>
            <a:ext cx="488950" cy="288925"/>
          </p:xfrm>
          <a:graphic>
            <a:graphicData uri="http://schemas.openxmlformats.org/presentationml/2006/ole">
              <p:oleObj spid="_x0000_s125057" name="公式" r:id="rId13" imgW="8839200" imgH="5181600" progId="Equation.3">
                <p:embed/>
              </p:oleObj>
            </a:graphicData>
          </a:graphic>
        </p:graphicFrame>
        <p:graphicFrame>
          <p:nvGraphicFramePr>
            <p:cNvPr id="1040" name="Object 16"/>
            <p:cNvGraphicFramePr>
              <a:graphicFrameLocks noChangeAspect="1"/>
            </p:cNvGraphicFramePr>
            <p:nvPr/>
          </p:nvGraphicFramePr>
          <p:xfrm>
            <a:off x="7733222" y="3252150"/>
            <a:ext cx="439738" cy="304800"/>
          </p:xfrm>
          <a:graphic>
            <a:graphicData uri="http://schemas.openxmlformats.org/presentationml/2006/ole">
              <p:oleObj spid="_x0000_s125058" name="公式" r:id="rId14" imgW="7924800" imgH="5486400" progId="Equation.3">
                <p:embed/>
              </p:oleObj>
            </a:graphicData>
          </a:graphic>
        </p:graphicFrame>
        <p:graphicFrame>
          <p:nvGraphicFramePr>
            <p:cNvPr id="1041" name="Object 17"/>
            <p:cNvGraphicFramePr>
              <a:graphicFrameLocks noChangeAspect="1"/>
            </p:cNvGraphicFramePr>
            <p:nvPr/>
          </p:nvGraphicFramePr>
          <p:xfrm>
            <a:off x="8180133" y="3253355"/>
            <a:ext cx="420687" cy="288925"/>
          </p:xfrm>
          <a:graphic>
            <a:graphicData uri="http://schemas.openxmlformats.org/presentationml/2006/ole">
              <p:oleObj spid="_x0000_s125059" name="公式" r:id="rId15" imgW="7620000" imgH="5181600" progId="Equation.3">
                <p:embed/>
              </p:oleObj>
            </a:graphicData>
          </a:graphic>
        </p:graphicFrame>
        <p:sp>
          <p:nvSpPr>
            <p:cNvPr id="35" name="TextBox 34"/>
            <p:cNvSpPr txBox="1"/>
            <p:nvPr/>
          </p:nvSpPr>
          <p:spPr>
            <a:xfrm>
              <a:off x="6553200" y="3200400"/>
              <a:ext cx="2185214" cy="369332"/>
            </a:xfrm>
            <a:prstGeom prst="rect">
              <a:avLst/>
            </a:prstGeom>
            <a:noFill/>
          </p:spPr>
          <p:txBody>
            <a:bodyPr wrap="none" rtlCol="0">
              <a:spAutoFit/>
            </a:bodyPr>
            <a:lstStyle/>
            <a:p>
              <a:r>
                <a:rPr lang="en-US" dirty="0">
                  <a:latin typeface="Times New Roman" pitchFamily="18" charset="0"/>
                  <a:cs typeface="Times New Roman" pitchFamily="18" charset="0"/>
                </a:rPr>
                <a:t>(        ,        ,       ,      )</a:t>
              </a:r>
            </a:p>
          </p:txBody>
        </p:sp>
      </p:grpSp>
      <p:sp>
        <p:nvSpPr>
          <p:cNvPr id="3" name="箭头: 下 2">
            <a:extLst>
              <a:ext uri="{FF2B5EF4-FFF2-40B4-BE49-F238E27FC236}">
                <a16:creationId xmlns="" xmlns:a16="http://schemas.microsoft.com/office/drawing/2014/main" id="{B6AC1CD5-2468-4B08-B069-DF348B9CC0D9}"/>
              </a:ext>
            </a:extLst>
          </p:cNvPr>
          <p:cNvSpPr>
            <a:spLocks noChangeAspect="1"/>
          </p:cNvSpPr>
          <p:nvPr/>
        </p:nvSpPr>
        <p:spPr>
          <a:xfrm>
            <a:off x="6780795" y="1351020"/>
            <a:ext cx="526404" cy="561482"/>
          </a:xfrm>
          <a:prstGeom prst="downArrow">
            <a:avLst>
              <a:gd name="adj1" fmla="val 39980"/>
              <a:gd name="adj2" fmla="val 5435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86" name="Object 162"/>
          <p:cNvGraphicFramePr>
            <a:graphicFrameLocks noChangeAspect="1"/>
          </p:cNvGraphicFramePr>
          <p:nvPr/>
        </p:nvGraphicFramePr>
        <p:xfrm>
          <a:off x="4235197" y="5186065"/>
          <a:ext cx="3367087" cy="582613"/>
        </p:xfrm>
        <a:graphic>
          <a:graphicData uri="http://schemas.openxmlformats.org/presentationml/2006/ole">
            <p:oleObj spid="_x0000_s125060" name="公式" r:id="rId16" imgW="54864000" imgH="10363200" progId="Equation.3">
              <p:embed/>
            </p:oleObj>
          </a:graphicData>
        </a:graphic>
      </p:graphicFrame>
      <p:graphicFrame>
        <p:nvGraphicFramePr>
          <p:cNvPr id="1187" name="Object 163"/>
          <p:cNvGraphicFramePr>
            <a:graphicFrameLocks noChangeAspect="1"/>
          </p:cNvGraphicFramePr>
          <p:nvPr/>
        </p:nvGraphicFramePr>
        <p:xfrm>
          <a:off x="4237038" y="5835352"/>
          <a:ext cx="3459162" cy="341313"/>
        </p:xfrm>
        <a:graphic>
          <a:graphicData uri="http://schemas.openxmlformats.org/presentationml/2006/ole">
            <p:oleObj spid="_x0000_s125061" name="公式" r:id="rId17" imgW="56388000" imgH="6096000" progId="Equation.3">
              <p:embed/>
            </p:oleObj>
          </a:graphicData>
        </a:graphic>
      </p:graphicFrame>
      <p:graphicFrame>
        <p:nvGraphicFramePr>
          <p:cNvPr id="1188" name="Object 164"/>
          <p:cNvGraphicFramePr>
            <a:graphicFrameLocks noChangeAspect="1"/>
          </p:cNvGraphicFramePr>
          <p:nvPr/>
        </p:nvGraphicFramePr>
        <p:xfrm>
          <a:off x="4235112" y="6292552"/>
          <a:ext cx="3440113" cy="341313"/>
        </p:xfrm>
        <a:graphic>
          <a:graphicData uri="http://schemas.openxmlformats.org/presentationml/2006/ole">
            <p:oleObj spid="_x0000_s125062" name="公式" r:id="rId18" imgW="56083200" imgH="6096000" progId="Equation.3">
              <p:embed/>
            </p:oleObj>
          </a:graphicData>
        </a:graphic>
      </p:graphicFrame>
      <p:grpSp>
        <p:nvGrpSpPr>
          <p:cNvPr id="6" name="组合 47"/>
          <p:cNvGrpSpPr/>
          <p:nvPr/>
        </p:nvGrpSpPr>
        <p:grpSpPr>
          <a:xfrm>
            <a:off x="5938023" y="1884420"/>
            <a:ext cx="1954381" cy="369332"/>
            <a:chOff x="6120586" y="1992868"/>
            <a:chExt cx="1954381" cy="369332"/>
          </a:xfrm>
        </p:grpSpPr>
        <p:graphicFrame>
          <p:nvGraphicFramePr>
            <p:cNvPr id="40" name="Object 14"/>
            <p:cNvGraphicFramePr>
              <a:graphicFrameLocks noChangeAspect="1"/>
            </p:cNvGraphicFramePr>
            <p:nvPr>
              <p:extLst>
                <p:ext uri="{D42A27DB-BD31-4B8C-83A1-F6EECF244321}">
                  <p14:modId xmlns="" xmlns:p14="http://schemas.microsoft.com/office/powerpoint/2010/main" val="2080982293"/>
                </p:ext>
              </p:extLst>
            </p:nvPr>
          </p:nvGraphicFramePr>
          <p:xfrm>
            <a:off x="6304736" y="2060575"/>
            <a:ext cx="422275" cy="271463"/>
          </p:xfrm>
          <a:graphic>
            <a:graphicData uri="http://schemas.openxmlformats.org/presentationml/2006/ole">
              <p:oleObj spid="_x0000_s125063" name="公式" r:id="rId19" imgW="7620000" imgH="4876800" progId="Equation.3">
                <p:embed/>
              </p:oleObj>
            </a:graphicData>
          </a:graphic>
        </p:graphicFrame>
        <p:graphicFrame>
          <p:nvGraphicFramePr>
            <p:cNvPr id="41" name="Object 15"/>
            <p:cNvGraphicFramePr>
              <a:graphicFrameLocks noChangeAspect="1"/>
            </p:cNvGraphicFramePr>
            <p:nvPr>
              <p:extLst>
                <p:ext uri="{D42A27DB-BD31-4B8C-83A1-F6EECF244321}">
                  <p14:modId xmlns="" xmlns:p14="http://schemas.microsoft.com/office/powerpoint/2010/main" val="1393175230"/>
                </p:ext>
              </p:extLst>
            </p:nvPr>
          </p:nvGraphicFramePr>
          <p:xfrm>
            <a:off x="6737743" y="2059454"/>
            <a:ext cx="388937" cy="271462"/>
          </p:xfrm>
          <a:graphic>
            <a:graphicData uri="http://schemas.openxmlformats.org/presentationml/2006/ole">
              <p:oleObj spid="_x0000_s125064" name="公式" r:id="rId20" imgW="7010400" imgH="4876800" progId="Equation.3">
                <p:embed/>
              </p:oleObj>
            </a:graphicData>
          </a:graphic>
        </p:graphicFrame>
        <p:graphicFrame>
          <p:nvGraphicFramePr>
            <p:cNvPr id="43" name="Object 17"/>
            <p:cNvGraphicFramePr>
              <a:graphicFrameLocks noChangeAspect="1"/>
            </p:cNvGraphicFramePr>
            <p:nvPr>
              <p:extLst>
                <p:ext uri="{D42A27DB-BD31-4B8C-83A1-F6EECF244321}">
                  <p14:modId xmlns="" xmlns:p14="http://schemas.microsoft.com/office/powerpoint/2010/main" val="635725608"/>
                </p:ext>
              </p:extLst>
            </p:nvPr>
          </p:nvGraphicFramePr>
          <p:xfrm>
            <a:off x="7531440" y="2045823"/>
            <a:ext cx="420687" cy="288925"/>
          </p:xfrm>
          <a:graphic>
            <a:graphicData uri="http://schemas.openxmlformats.org/presentationml/2006/ole">
              <p:oleObj spid="_x0000_s125065" name="公式" r:id="rId21" imgW="7620000" imgH="5181600" progId="Equation.3">
                <p:embed/>
              </p:oleObj>
            </a:graphicData>
          </a:graphic>
        </p:graphicFrame>
        <p:sp>
          <p:nvSpPr>
            <p:cNvPr id="44" name="TextBox 43"/>
            <p:cNvSpPr txBox="1"/>
            <p:nvPr/>
          </p:nvSpPr>
          <p:spPr>
            <a:xfrm>
              <a:off x="6120586" y="1992868"/>
              <a:ext cx="1954381" cy="369332"/>
            </a:xfrm>
            <a:prstGeom prst="rect">
              <a:avLst/>
            </a:prstGeom>
            <a:noFill/>
          </p:spPr>
          <p:txBody>
            <a:bodyPr wrap="none" rtlCol="0">
              <a:spAutoFit/>
            </a:bodyPr>
            <a:lstStyle/>
            <a:p>
              <a:r>
                <a:rPr lang="en-US" dirty="0">
                  <a:latin typeface="Times New Roman" pitchFamily="18" charset="0"/>
                  <a:cs typeface="Times New Roman" pitchFamily="18" charset="0"/>
                </a:rPr>
                <a:t>(       ,      ,      ,      )</a:t>
              </a:r>
            </a:p>
          </p:txBody>
        </p:sp>
        <p:graphicFrame>
          <p:nvGraphicFramePr>
            <p:cNvPr id="46" name="对象 45"/>
            <p:cNvGraphicFramePr>
              <a:graphicFrameLocks noChangeAspect="1"/>
            </p:cNvGraphicFramePr>
            <p:nvPr/>
          </p:nvGraphicFramePr>
          <p:xfrm>
            <a:off x="7118688" y="2057400"/>
            <a:ext cx="402389" cy="279400"/>
          </p:xfrm>
          <a:graphic>
            <a:graphicData uri="http://schemas.openxmlformats.org/presentationml/2006/ole">
              <p:oleObj spid="_x0000_s125066" name="公式" r:id="rId22" imgW="7010400" imgH="4876800" progId="Equation.3">
                <p:embed/>
              </p:oleObj>
            </a:graphicData>
          </a:graphic>
        </p:graphicFrame>
      </p:grpSp>
      <p:graphicFrame>
        <p:nvGraphicFramePr>
          <p:cNvPr id="1193" name="Object 169"/>
          <p:cNvGraphicFramePr>
            <a:graphicFrameLocks noChangeAspect="1"/>
          </p:cNvGraphicFramePr>
          <p:nvPr/>
        </p:nvGraphicFramePr>
        <p:xfrm>
          <a:off x="6337300" y="2863352"/>
          <a:ext cx="1282700" cy="304800"/>
        </p:xfrm>
        <a:graphic>
          <a:graphicData uri="http://schemas.openxmlformats.org/presentationml/2006/ole">
            <p:oleObj spid="_x0000_s125067" name="公式" r:id="rId23" imgW="23164800" imgH="5486400" progId="Equation.3">
              <p:embed/>
            </p:oleObj>
          </a:graphicData>
        </a:graphic>
      </p:graphicFrame>
      <p:graphicFrame>
        <p:nvGraphicFramePr>
          <p:cNvPr id="1194" name="Object 170"/>
          <p:cNvGraphicFramePr>
            <a:graphicFrameLocks noChangeAspect="1"/>
          </p:cNvGraphicFramePr>
          <p:nvPr/>
        </p:nvGraphicFramePr>
        <p:xfrm>
          <a:off x="5859378" y="3216275"/>
          <a:ext cx="1350963" cy="593725"/>
        </p:xfrm>
        <a:graphic>
          <a:graphicData uri="http://schemas.openxmlformats.org/presentationml/2006/ole">
            <p:oleObj spid="_x0000_s125068" name="公式" r:id="rId24" imgW="24384000" imgH="10668000" progId="Equation.3">
              <p:embed/>
            </p:oleObj>
          </a:graphicData>
        </a:graphic>
      </p:graphicFrame>
      <p:sp>
        <p:nvSpPr>
          <p:cNvPr id="53" name="TextBox 5">
            <a:extLst>
              <a:ext uri="{FF2B5EF4-FFF2-40B4-BE49-F238E27FC236}">
                <a16:creationId xmlns="" xmlns:a16="http://schemas.microsoft.com/office/drawing/2014/main" id="{FA086800-C5CB-4170-88E7-9E97C0DAC329}"/>
              </a:ext>
            </a:extLst>
          </p:cNvPr>
          <p:cNvSpPr txBox="1"/>
          <p:nvPr/>
        </p:nvSpPr>
        <p:spPr>
          <a:xfrm>
            <a:off x="3885232" y="4648200"/>
            <a:ext cx="1681871" cy="461665"/>
          </a:xfrm>
          <a:prstGeom prst="rect">
            <a:avLst/>
          </a:prstGeom>
          <a:noFill/>
          <a:effectLst/>
        </p:spPr>
        <p:txBody>
          <a:bodyPr wrap="none">
            <a:spAutoFit/>
          </a:bodyPr>
          <a:lstStyle/>
          <a:p>
            <a:pPr marL="285750" indent="-285750">
              <a:buClr>
                <a:srgbClr val="0000FF"/>
              </a:buClr>
              <a:defRPr/>
            </a:pPr>
            <a:r>
              <a:rPr lang="en-US" altLang="zh-CN" sz="2400" u="sng" dirty="0">
                <a:latin typeface="华文楷体" pitchFamily="2" charset="-122"/>
                <a:ea typeface="华文楷体" pitchFamily="2" charset="-122"/>
              </a:rPr>
              <a:t>Eigenstates: </a:t>
            </a:r>
          </a:p>
        </p:txBody>
      </p:sp>
      <p:graphicFrame>
        <p:nvGraphicFramePr>
          <p:cNvPr id="1198" name="Object 174"/>
          <p:cNvGraphicFramePr>
            <a:graphicFrameLocks noChangeAspect="1"/>
          </p:cNvGraphicFramePr>
          <p:nvPr/>
        </p:nvGraphicFramePr>
        <p:xfrm>
          <a:off x="1112838" y="6248400"/>
          <a:ext cx="1177925" cy="342900"/>
        </p:xfrm>
        <a:graphic>
          <a:graphicData uri="http://schemas.openxmlformats.org/presentationml/2006/ole">
            <p:oleObj spid="_x0000_s125069" name="公式" r:id="rId25" imgW="19202400" imgH="6096000" progId="Equation.3">
              <p:embed/>
            </p:oleObj>
          </a:graphicData>
        </a:graphic>
      </p:graphicFrame>
      <p:pic>
        <p:nvPicPr>
          <p:cNvPr id="42" name="Picture 2" descr="http://www.sustc.edu.cn/upload/images/pangcq/logo/%E6%A0%A1%E5%BE%BD.png"/>
          <p:cNvPicPr>
            <a:picLocks noChangeAspect="1" noChangeArrowheads="1"/>
          </p:cNvPicPr>
          <p:nvPr/>
        </p:nvPicPr>
        <p:blipFill>
          <a:blip r:embed="rId26" cstate="print"/>
          <a:srcRect/>
          <a:stretch>
            <a:fillRect/>
          </a:stretch>
        </p:blipFill>
        <p:spPr bwMode="auto">
          <a:xfrm>
            <a:off x="7467600" y="12711"/>
            <a:ext cx="1180148" cy="848678"/>
          </a:xfrm>
          <a:prstGeom prst="rect">
            <a:avLst/>
          </a:prstGeom>
          <a:noFill/>
        </p:spPr>
      </p:pic>
      <p:pic>
        <p:nvPicPr>
          <p:cNvPr id="45" name="图片 44" descr="icon.png"/>
          <p:cNvPicPr>
            <a:picLocks/>
          </p:cNvPicPr>
          <p:nvPr/>
        </p:nvPicPr>
        <p:blipFill>
          <a:blip r:embed="rId27"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9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8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4"/>
          <p:cNvGrpSpPr/>
          <p:nvPr/>
        </p:nvGrpSpPr>
        <p:grpSpPr>
          <a:xfrm>
            <a:off x="6629400" y="4343400"/>
            <a:ext cx="2038350" cy="2406650"/>
            <a:chOff x="5791200" y="2514600"/>
            <a:chExt cx="2038350" cy="2406650"/>
          </a:xfrm>
        </p:grpSpPr>
        <p:grpSp>
          <p:nvGrpSpPr>
            <p:cNvPr id="3" name="组合 37"/>
            <p:cNvGrpSpPr/>
            <p:nvPr/>
          </p:nvGrpSpPr>
          <p:grpSpPr>
            <a:xfrm>
              <a:off x="5791200" y="2514600"/>
              <a:ext cx="1993720" cy="2406650"/>
              <a:chOff x="5867400" y="3200400"/>
              <a:chExt cx="1993720" cy="2406650"/>
            </a:xfrm>
          </p:grpSpPr>
          <p:pic>
            <p:nvPicPr>
              <p:cNvPr id="21518" name="Picture 14"/>
              <p:cNvPicPr>
                <a:picLocks noChangeAspect="1" noChangeArrowheads="1"/>
              </p:cNvPicPr>
              <p:nvPr/>
            </p:nvPicPr>
            <p:blipFill>
              <a:blip r:embed="rId4" cstate="print"/>
              <a:srcRect/>
              <a:stretch>
                <a:fillRect/>
              </a:stretch>
            </p:blipFill>
            <p:spPr bwMode="auto">
              <a:xfrm>
                <a:off x="5867400" y="3200400"/>
                <a:ext cx="1993720" cy="2406650"/>
              </a:xfrm>
              <a:prstGeom prst="rect">
                <a:avLst/>
              </a:prstGeom>
              <a:noFill/>
              <a:ln w="9525">
                <a:noFill/>
                <a:miter lim="800000"/>
                <a:headEnd/>
                <a:tailEnd/>
              </a:ln>
            </p:spPr>
          </p:pic>
          <p:cxnSp>
            <p:nvCxnSpPr>
              <p:cNvPr id="35" name="直接箭头连接符 34"/>
              <p:cNvCxnSpPr/>
              <p:nvPr/>
            </p:nvCxnSpPr>
            <p:spPr>
              <a:xfrm flipH="1" flipV="1">
                <a:off x="6477000" y="4114800"/>
                <a:ext cx="377024" cy="308776"/>
              </a:xfrm>
              <a:prstGeom prst="straightConnector1">
                <a:avLst/>
              </a:prstGeom>
              <a:ln w="34925">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37" name="弧形 36"/>
              <p:cNvSpPr/>
              <p:nvPr/>
            </p:nvSpPr>
            <p:spPr>
              <a:xfrm rot="17939350">
                <a:off x="6748347" y="4324904"/>
                <a:ext cx="136042" cy="93378"/>
              </a:xfrm>
              <a:prstGeom prst="arc">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1519" name="Object 15"/>
              <p:cNvGraphicFramePr>
                <a:graphicFrameLocks noChangeAspect="1"/>
              </p:cNvGraphicFramePr>
              <p:nvPr/>
            </p:nvGraphicFramePr>
            <p:xfrm>
              <a:off x="6741600" y="4071938"/>
              <a:ext cx="227013" cy="196850"/>
            </p:xfrm>
            <a:graphic>
              <a:graphicData uri="http://schemas.openxmlformats.org/presentationml/2006/ole">
                <p:oleObj spid="_x0000_s126068" name="公式" r:id="rId5" imgW="5181600" imgH="4876800" progId="Equation.3">
                  <p:embed/>
                </p:oleObj>
              </a:graphicData>
            </a:graphic>
          </p:graphicFrame>
        </p:grpSp>
        <p:graphicFrame>
          <p:nvGraphicFramePr>
            <p:cNvPr id="21520" name="Object 16"/>
            <p:cNvGraphicFramePr>
              <a:graphicFrameLocks noChangeAspect="1"/>
            </p:cNvGraphicFramePr>
            <p:nvPr/>
          </p:nvGraphicFramePr>
          <p:xfrm>
            <a:off x="6858000" y="3914746"/>
            <a:ext cx="971550" cy="290512"/>
          </p:xfrm>
          <a:graphic>
            <a:graphicData uri="http://schemas.openxmlformats.org/presentationml/2006/ole">
              <p:oleObj spid="_x0000_s126069" name="公式" r:id="rId6" imgW="15849600" imgH="5181600" progId="Equation.3">
                <p:embed/>
              </p:oleObj>
            </a:graphicData>
          </a:graphic>
        </p:graphicFrame>
      </p:grpSp>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2901756"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Geometric phase</a:t>
            </a:r>
          </a:p>
        </p:txBody>
      </p:sp>
      <p:sp>
        <p:nvSpPr>
          <p:cNvPr id="9" name="TextBox 5">
            <a:extLst>
              <a:ext uri="{FF2B5EF4-FFF2-40B4-BE49-F238E27FC236}">
                <a16:creationId xmlns="" xmlns:a16="http://schemas.microsoft.com/office/drawing/2014/main" id="{FA086800-C5CB-4170-88E7-9E97C0DAC329}"/>
              </a:ext>
            </a:extLst>
          </p:cNvPr>
          <p:cNvSpPr txBox="1"/>
          <p:nvPr/>
        </p:nvSpPr>
        <p:spPr>
          <a:xfrm>
            <a:off x="152400" y="996236"/>
            <a:ext cx="8077200" cy="400110"/>
          </a:xfrm>
          <a:prstGeom prst="rect">
            <a:avLst/>
          </a:prstGeom>
          <a:noFill/>
          <a:effectLst/>
        </p:spPr>
        <p:txBody>
          <a:bodyPr wrap="square">
            <a:spAutoFit/>
          </a:bodyPr>
          <a:lstStyle/>
          <a:p>
            <a:pPr marL="285750" indent="-285750">
              <a:buClr>
                <a:srgbClr val="0000FF"/>
              </a:buClr>
              <a:defRPr/>
            </a:pPr>
            <a:r>
              <a:rPr lang="en-US" altLang="zh-CN" sz="2000" dirty="0">
                <a:latin typeface="Times New Roman" panose="02020603050405020304" pitchFamily="18" charset="0"/>
                <a:ea typeface="华文楷体" pitchFamily="2" charset="-122"/>
                <a:cs typeface="Times New Roman" panose="02020603050405020304" pitchFamily="18" charset="0"/>
              </a:rPr>
              <a:t>Consider an adiabatic cyclic evolution of </a:t>
            </a:r>
            <a:r>
              <a:rPr lang="en-US" altLang="zh-CN" sz="2000" i="1" dirty="0">
                <a:latin typeface="Times New Roman" panose="02020603050405020304" pitchFamily="18" charset="0"/>
                <a:ea typeface="华文楷体" pitchFamily="2" charset="-122"/>
                <a:cs typeface="Times New Roman" panose="02020603050405020304" pitchFamily="18" charset="0"/>
              </a:rPr>
              <a:t>H</a:t>
            </a:r>
            <a:r>
              <a:rPr lang="en-US" altLang="zh-CN" sz="2000" baseline="-25000" dirty="0">
                <a:latin typeface="Times New Roman" panose="02020603050405020304" pitchFamily="18" charset="0"/>
                <a:ea typeface="华文楷体" pitchFamily="2" charset="-122"/>
                <a:cs typeface="Times New Roman" panose="02020603050405020304" pitchFamily="18" charset="0"/>
              </a:rPr>
              <a:t>0</a:t>
            </a:r>
            <a:r>
              <a:rPr lang="en-US" altLang="zh-CN" sz="2000" dirty="0">
                <a:latin typeface="Times New Roman" panose="02020603050405020304" pitchFamily="18" charset="0"/>
                <a:ea typeface="华文楷体" pitchFamily="2" charset="-122"/>
                <a:cs typeface="Times New Roman" panose="02020603050405020304" pitchFamily="18" charset="0"/>
              </a:rPr>
              <a:t>(</a:t>
            </a:r>
            <a:r>
              <a:rPr lang="en-US" altLang="zh-CN" sz="2000" i="1" dirty="0">
                <a:latin typeface="Times New Roman" panose="02020603050405020304" pitchFamily="18" charset="0"/>
                <a:ea typeface="华文楷体" pitchFamily="2" charset="-122"/>
                <a:cs typeface="Times New Roman" panose="02020603050405020304" pitchFamily="18" charset="0"/>
              </a:rPr>
              <a:t>t </a:t>
            </a:r>
            <a:r>
              <a:rPr lang="en-US" altLang="zh-CN" sz="2000" dirty="0">
                <a:latin typeface="Times New Roman" panose="02020603050405020304" pitchFamily="18" charset="0"/>
                <a:ea typeface="华文楷体" pitchFamily="2" charset="-122"/>
                <a:cs typeface="Times New Roman" panose="02020603050405020304" pitchFamily="18" charset="0"/>
              </a:rPr>
              <a:t>) from </a:t>
            </a:r>
            <a:r>
              <a:rPr lang="en-US" altLang="zh-CN" sz="2000" i="1" dirty="0">
                <a:latin typeface="Times New Roman" panose="02020603050405020304" pitchFamily="18" charset="0"/>
                <a:ea typeface="华文楷体" pitchFamily="2" charset="-122"/>
                <a:cs typeface="Times New Roman" panose="02020603050405020304" pitchFamily="18" charset="0"/>
              </a:rPr>
              <a:t>t</a:t>
            </a:r>
            <a:r>
              <a:rPr lang="en-US" altLang="zh-CN" sz="2000" dirty="0">
                <a:latin typeface="Times New Roman" panose="02020603050405020304" pitchFamily="18" charset="0"/>
                <a:ea typeface="华文楷体" pitchFamily="2" charset="-122"/>
                <a:cs typeface="Times New Roman" panose="02020603050405020304" pitchFamily="18" charset="0"/>
              </a:rPr>
              <a:t> = 0 to </a:t>
            </a:r>
            <a:r>
              <a:rPr lang="en-US" altLang="zh-CN" sz="2000" i="1" dirty="0">
                <a:latin typeface="Times New Roman" panose="02020603050405020304" pitchFamily="18" charset="0"/>
                <a:ea typeface="华文楷体" pitchFamily="2" charset="-122"/>
                <a:cs typeface="Times New Roman" panose="02020603050405020304" pitchFamily="18" charset="0"/>
              </a:rPr>
              <a:t>T</a:t>
            </a:r>
          </a:p>
        </p:txBody>
      </p:sp>
      <p:graphicFrame>
        <p:nvGraphicFramePr>
          <p:cNvPr id="21506" name="Object 2"/>
          <p:cNvGraphicFramePr>
            <a:graphicFrameLocks noChangeAspect="1"/>
          </p:cNvGraphicFramePr>
          <p:nvPr>
            <p:extLst>
              <p:ext uri="{D42A27DB-BD31-4B8C-83A1-F6EECF244321}">
                <p14:modId xmlns="" xmlns:p14="http://schemas.microsoft.com/office/powerpoint/2010/main" val="3058769329"/>
              </p:ext>
            </p:extLst>
          </p:nvPr>
        </p:nvGraphicFramePr>
        <p:xfrm>
          <a:off x="457200" y="3543300"/>
          <a:ext cx="935037" cy="342900"/>
        </p:xfrm>
        <a:graphic>
          <a:graphicData uri="http://schemas.openxmlformats.org/presentationml/2006/ole">
            <p:oleObj spid="_x0000_s126070" name="公式" r:id="rId7" imgW="15240000" imgH="6096000" progId="Equation.3">
              <p:embed/>
            </p:oleObj>
          </a:graphicData>
        </a:graphic>
      </p:graphicFrame>
      <p:graphicFrame>
        <p:nvGraphicFramePr>
          <p:cNvPr id="21507" name="Object 3"/>
          <p:cNvGraphicFramePr>
            <a:graphicFrameLocks noChangeAspect="1"/>
          </p:cNvGraphicFramePr>
          <p:nvPr/>
        </p:nvGraphicFramePr>
        <p:xfrm>
          <a:off x="2895600" y="1485900"/>
          <a:ext cx="3440113" cy="341313"/>
        </p:xfrm>
        <a:graphic>
          <a:graphicData uri="http://schemas.openxmlformats.org/presentationml/2006/ole">
            <p:oleObj spid="_x0000_s126071" name="公式" r:id="rId8" imgW="56083200" imgH="6096000" progId="Equation.3">
              <p:embed/>
            </p:oleObj>
          </a:graphicData>
        </a:graphic>
      </p:graphicFrame>
      <p:graphicFrame>
        <p:nvGraphicFramePr>
          <p:cNvPr id="21508" name="Object 4"/>
          <p:cNvGraphicFramePr>
            <a:graphicFrameLocks noChangeAspect="1"/>
          </p:cNvGraphicFramePr>
          <p:nvPr/>
        </p:nvGraphicFramePr>
        <p:xfrm>
          <a:off x="1343025" y="2582221"/>
          <a:ext cx="1516063" cy="273050"/>
        </p:xfrm>
        <a:graphic>
          <a:graphicData uri="http://schemas.openxmlformats.org/presentationml/2006/ole">
            <p:oleObj spid="_x0000_s126072" name="公式" r:id="rId9" imgW="24688800" imgH="4876800" progId="Equation.3">
              <p:embed/>
            </p:oleObj>
          </a:graphicData>
        </a:graphic>
      </p:graphicFrame>
      <p:sp>
        <p:nvSpPr>
          <p:cNvPr id="12" name="TextBox 5">
            <a:extLst>
              <a:ext uri="{FF2B5EF4-FFF2-40B4-BE49-F238E27FC236}">
                <a16:creationId xmlns="" xmlns:a16="http://schemas.microsoft.com/office/drawing/2014/main" id="{FA086800-C5CB-4170-88E7-9E97C0DAC329}"/>
              </a:ext>
            </a:extLst>
          </p:cNvPr>
          <p:cNvSpPr txBox="1"/>
          <p:nvPr/>
        </p:nvSpPr>
        <p:spPr>
          <a:xfrm>
            <a:off x="152400" y="1993912"/>
            <a:ext cx="3505200" cy="400110"/>
          </a:xfrm>
          <a:prstGeom prst="rect">
            <a:avLst/>
          </a:prstGeom>
          <a:noFill/>
          <a:effectLst/>
        </p:spPr>
        <p:txBody>
          <a:bodyPr wrap="square">
            <a:spAutoFit/>
          </a:bodyPr>
          <a:lstStyle/>
          <a:p>
            <a:pPr marL="285750" indent="-285750">
              <a:buClr>
                <a:srgbClr val="0000FF"/>
              </a:buClr>
              <a:defRPr/>
            </a:pPr>
            <a:r>
              <a:rPr lang="en-US" altLang="zh-CN" sz="2000" dirty="0">
                <a:latin typeface="Times New Roman" panose="02020603050405020304" pitchFamily="18" charset="0"/>
                <a:ea typeface="华文楷体" pitchFamily="2" charset="-122"/>
                <a:cs typeface="Times New Roman" panose="02020603050405020304" pitchFamily="18" charset="0"/>
              </a:rPr>
              <a:t>Apply the following constraints:</a:t>
            </a:r>
          </a:p>
        </p:txBody>
      </p:sp>
      <p:graphicFrame>
        <p:nvGraphicFramePr>
          <p:cNvPr id="21509" name="Object 5"/>
          <p:cNvGraphicFramePr>
            <a:graphicFrameLocks noChangeAspect="1"/>
          </p:cNvGraphicFramePr>
          <p:nvPr/>
        </p:nvGraphicFramePr>
        <p:xfrm>
          <a:off x="2958139" y="2430462"/>
          <a:ext cx="1084262" cy="579438"/>
        </p:xfrm>
        <a:graphic>
          <a:graphicData uri="http://schemas.openxmlformats.org/presentationml/2006/ole">
            <p:oleObj spid="_x0000_s126073" name="公式" r:id="rId10" imgW="17678400" imgH="10363200" progId="Equation.3">
              <p:embed/>
            </p:oleObj>
          </a:graphicData>
        </a:graphic>
      </p:graphicFrame>
      <p:grpSp>
        <p:nvGrpSpPr>
          <p:cNvPr id="4" name="组合 25"/>
          <p:cNvGrpSpPr/>
          <p:nvPr/>
        </p:nvGrpSpPr>
        <p:grpSpPr>
          <a:xfrm>
            <a:off x="4113155" y="2394022"/>
            <a:ext cx="2211445" cy="608785"/>
            <a:chOff x="2467469" y="2782960"/>
            <a:chExt cx="2211445" cy="608785"/>
          </a:xfrm>
        </p:grpSpPr>
        <p:graphicFrame>
          <p:nvGraphicFramePr>
            <p:cNvPr id="21513" name="Object 9"/>
            <p:cNvGraphicFramePr>
              <a:graphicFrameLocks noChangeAspect="1"/>
            </p:cNvGraphicFramePr>
            <p:nvPr/>
          </p:nvGraphicFramePr>
          <p:xfrm>
            <a:off x="2467469" y="2948046"/>
            <a:ext cx="635000" cy="290512"/>
          </p:xfrm>
          <a:graphic>
            <a:graphicData uri="http://schemas.openxmlformats.org/presentationml/2006/ole">
              <p:oleObj spid="_x0000_s126074" name="公式" r:id="rId11" imgW="10363200" imgH="5181600" progId="Equation.3">
                <p:embed/>
              </p:oleObj>
            </a:graphicData>
          </a:graphic>
        </p:graphicFrame>
        <p:sp>
          <p:nvSpPr>
            <p:cNvPr id="21" name="左大括号 20"/>
            <p:cNvSpPr/>
            <p:nvPr/>
          </p:nvSpPr>
          <p:spPr>
            <a:xfrm>
              <a:off x="3107640" y="2931384"/>
              <a:ext cx="96736" cy="357144"/>
            </a:xfrm>
            <a:prstGeom prst="leftBrace">
              <a:avLst>
                <a:gd name="adj1" fmla="val 8333"/>
                <a:gd name="adj2" fmla="val 49565"/>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1514" name="Object 10"/>
            <p:cNvGraphicFramePr>
              <a:graphicFrameLocks noChangeAspect="1"/>
            </p:cNvGraphicFramePr>
            <p:nvPr/>
          </p:nvGraphicFramePr>
          <p:xfrm>
            <a:off x="3245579" y="2782960"/>
            <a:ext cx="223837" cy="290513"/>
          </p:xfrm>
          <a:graphic>
            <a:graphicData uri="http://schemas.openxmlformats.org/presentationml/2006/ole">
              <p:oleObj spid="_x0000_s126075" name="公式" r:id="rId12" imgW="3657600" imgH="5181600" progId="Equation.3">
                <p:embed/>
              </p:oleObj>
            </a:graphicData>
          </a:graphic>
        </p:graphicFrame>
        <p:graphicFrame>
          <p:nvGraphicFramePr>
            <p:cNvPr id="21515" name="Object 11"/>
            <p:cNvGraphicFramePr>
              <a:graphicFrameLocks noChangeAspect="1"/>
            </p:cNvGraphicFramePr>
            <p:nvPr/>
          </p:nvGraphicFramePr>
          <p:xfrm>
            <a:off x="3231291" y="3087760"/>
            <a:ext cx="260350" cy="290512"/>
          </p:xfrm>
          <a:graphic>
            <a:graphicData uri="http://schemas.openxmlformats.org/presentationml/2006/ole">
              <p:oleObj spid="_x0000_s126076" name="公式" r:id="rId13" imgW="4267200" imgH="5181600" progId="Equation.3">
                <p:embed/>
              </p:oleObj>
            </a:graphicData>
          </a:graphic>
        </p:graphicFrame>
        <p:graphicFrame>
          <p:nvGraphicFramePr>
            <p:cNvPr id="21516" name="Object 12"/>
            <p:cNvGraphicFramePr>
              <a:graphicFrameLocks noChangeAspect="1"/>
            </p:cNvGraphicFramePr>
            <p:nvPr/>
          </p:nvGraphicFramePr>
          <p:xfrm>
            <a:off x="3581400" y="2828823"/>
            <a:ext cx="1081087" cy="239713"/>
          </p:xfrm>
          <a:graphic>
            <a:graphicData uri="http://schemas.openxmlformats.org/presentationml/2006/ole">
              <p:oleObj spid="_x0000_s126077" name="公式" r:id="rId14" imgW="17678400" imgH="4267200" progId="Equation.3">
                <p:embed/>
              </p:oleObj>
            </a:graphicData>
          </a:graphic>
        </p:graphicFrame>
        <p:graphicFrame>
          <p:nvGraphicFramePr>
            <p:cNvPr id="21517" name="Object 13"/>
            <p:cNvGraphicFramePr>
              <a:graphicFrameLocks noChangeAspect="1"/>
            </p:cNvGraphicFramePr>
            <p:nvPr/>
          </p:nvGraphicFramePr>
          <p:xfrm>
            <a:off x="3578776" y="3152032"/>
            <a:ext cx="1100138" cy="239713"/>
          </p:xfrm>
          <a:graphic>
            <a:graphicData uri="http://schemas.openxmlformats.org/presentationml/2006/ole">
              <p:oleObj spid="_x0000_s126078" name="公式" r:id="rId15" imgW="17983200" imgH="4267200" progId="Equation.3">
                <p:embed/>
              </p:oleObj>
            </a:graphicData>
          </a:graphic>
        </p:graphicFrame>
      </p:grpSp>
      <p:sp>
        <p:nvSpPr>
          <p:cNvPr id="27" name="TextBox 5">
            <a:extLst>
              <a:ext uri="{FF2B5EF4-FFF2-40B4-BE49-F238E27FC236}">
                <a16:creationId xmlns="" xmlns:a16="http://schemas.microsoft.com/office/drawing/2014/main" id="{FA086800-C5CB-4170-88E7-9E97C0DAC329}"/>
              </a:ext>
            </a:extLst>
          </p:cNvPr>
          <p:cNvSpPr txBox="1"/>
          <p:nvPr/>
        </p:nvSpPr>
        <p:spPr>
          <a:xfrm>
            <a:off x="152400" y="3048000"/>
            <a:ext cx="2209800" cy="400110"/>
          </a:xfrm>
          <a:prstGeom prst="rect">
            <a:avLst/>
          </a:prstGeom>
          <a:noFill/>
          <a:effectLst/>
        </p:spPr>
        <p:txBody>
          <a:bodyPr wrap="square">
            <a:spAutoFit/>
          </a:bodyPr>
          <a:lstStyle/>
          <a:p>
            <a:pPr marL="285750" indent="-285750">
              <a:buClr>
                <a:srgbClr val="0000FF"/>
              </a:buClr>
              <a:defRPr/>
            </a:pPr>
            <a:r>
              <a:rPr lang="en-US" altLang="zh-CN" sz="2000" dirty="0">
                <a:latin typeface="Times New Roman" panose="02020603050405020304" pitchFamily="18" charset="0"/>
                <a:ea typeface="华文楷体" pitchFamily="2" charset="-122"/>
                <a:cs typeface="Times New Roman" panose="02020603050405020304" pitchFamily="18" charset="0"/>
              </a:rPr>
              <a:t>We then have:</a:t>
            </a:r>
          </a:p>
        </p:txBody>
      </p:sp>
      <p:grpSp>
        <p:nvGrpSpPr>
          <p:cNvPr id="5" name="组合 1">
            <a:extLst>
              <a:ext uri="{FF2B5EF4-FFF2-40B4-BE49-F238E27FC236}">
                <a16:creationId xmlns="" xmlns:a16="http://schemas.microsoft.com/office/drawing/2014/main" id="{7AD4331D-D38B-4E30-897D-2FBE8DE376A4}"/>
              </a:ext>
            </a:extLst>
          </p:cNvPr>
          <p:cNvGrpSpPr/>
          <p:nvPr/>
        </p:nvGrpSpPr>
        <p:grpSpPr>
          <a:xfrm>
            <a:off x="1828800" y="3409492"/>
            <a:ext cx="4215657" cy="614363"/>
            <a:chOff x="914400" y="4184708"/>
            <a:chExt cx="4215657" cy="614363"/>
          </a:xfrm>
        </p:grpSpPr>
        <p:graphicFrame>
          <p:nvGraphicFramePr>
            <p:cNvPr id="21510" name="Object 6"/>
            <p:cNvGraphicFramePr>
              <a:graphicFrameLocks noChangeAspect="1"/>
            </p:cNvGraphicFramePr>
            <p:nvPr>
              <p:extLst>
                <p:ext uri="{D42A27DB-BD31-4B8C-83A1-F6EECF244321}">
                  <p14:modId xmlns="" xmlns:p14="http://schemas.microsoft.com/office/powerpoint/2010/main" val="3048746295"/>
                </p:ext>
              </p:extLst>
            </p:nvPr>
          </p:nvGraphicFramePr>
          <p:xfrm>
            <a:off x="914400" y="4319732"/>
            <a:ext cx="1177925" cy="341313"/>
          </p:xfrm>
          <a:graphic>
            <a:graphicData uri="http://schemas.openxmlformats.org/presentationml/2006/ole">
              <p:oleObj spid="_x0000_s126079" name="公式" r:id="rId16" imgW="19202400" imgH="6096000" progId="Equation.3">
                <p:embed/>
              </p:oleObj>
            </a:graphicData>
          </a:graphic>
        </p:graphicFrame>
        <p:graphicFrame>
          <p:nvGraphicFramePr>
            <p:cNvPr id="21511" name="Object 7"/>
            <p:cNvGraphicFramePr>
              <a:graphicFrameLocks noChangeAspect="1"/>
            </p:cNvGraphicFramePr>
            <p:nvPr>
              <p:extLst>
                <p:ext uri="{D42A27DB-BD31-4B8C-83A1-F6EECF244321}">
                  <p14:modId xmlns="" xmlns:p14="http://schemas.microsoft.com/office/powerpoint/2010/main" val="508634954"/>
                </p:ext>
              </p:extLst>
            </p:nvPr>
          </p:nvGraphicFramePr>
          <p:xfrm>
            <a:off x="2348743" y="4184708"/>
            <a:ext cx="1328737" cy="614363"/>
          </p:xfrm>
          <a:graphic>
            <a:graphicData uri="http://schemas.openxmlformats.org/presentationml/2006/ole">
              <p:oleObj spid="_x0000_s126080" name="公式" r:id="rId17" imgW="21640800" imgH="10972800" progId="Equation.3">
                <p:embed/>
              </p:oleObj>
            </a:graphicData>
          </a:graphic>
        </p:graphicFrame>
        <p:graphicFrame>
          <p:nvGraphicFramePr>
            <p:cNvPr id="21512" name="Object 8"/>
            <p:cNvGraphicFramePr>
              <a:graphicFrameLocks noChangeAspect="1"/>
            </p:cNvGraphicFramePr>
            <p:nvPr>
              <p:extLst>
                <p:ext uri="{D42A27DB-BD31-4B8C-83A1-F6EECF244321}">
                  <p14:modId xmlns="" xmlns:p14="http://schemas.microsoft.com/office/powerpoint/2010/main" val="354207579"/>
                </p:ext>
              </p:extLst>
            </p:nvPr>
          </p:nvGraphicFramePr>
          <p:xfrm>
            <a:off x="3914032" y="4317228"/>
            <a:ext cx="1216025" cy="341313"/>
          </p:xfrm>
          <a:graphic>
            <a:graphicData uri="http://schemas.openxmlformats.org/presentationml/2006/ole">
              <p:oleObj spid="_x0000_s126081" name="公式" r:id="rId18" imgW="19812000" imgH="6096000" progId="Equation.3">
                <p:embed/>
              </p:oleObj>
            </a:graphicData>
          </a:graphic>
        </p:graphicFrame>
        <p:sp>
          <p:nvSpPr>
            <p:cNvPr id="28" name="箭头: 下 2">
              <a:extLst>
                <a:ext uri="{FF2B5EF4-FFF2-40B4-BE49-F238E27FC236}">
                  <a16:creationId xmlns="" xmlns:a16="http://schemas.microsoft.com/office/drawing/2014/main" id="{B6AC1CD5-2468-4B08-B069-DF348B9CC0D9}"/>
                </a:ext>
              </a:extLst>
            </p:cNvPr>
            <p:cNvSpPr>
              <a:spLocks/>
            </p:cNvSpPr>
            <p:nvPr/>
          </p:nvSpPr>
          <p:spPr>
            <a:xfrm rot="16200000">
              <a:off x="2109743" y="4375483"/>
              <a:ext cx="228600" cy="228600"/>
            </a:xfrm>
            <a:prstGeom prst="downArrow">
              <a:avLst>
                <a:gd name="adj1" fmla="val 39980"/>
                <a:gd name="adj2" fmla="val 5435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箭头: 下 2">
              <a:extLst>
                <a:ext uri="{FF2B5EF4-FFF2-40B4-BE49-F238E27FC236}">
                  <a16:creationId xmlns="" xmlns:a16="http://schemas.microsoft.com/office/drawing/2014/main" id="{B6AC1CD5-2468-4B08-B069-DF348B9CC0D9}"/>
                </a:ext>
              </a:extLst>
            </p:cNvPr>
            <p:cNvSpPr>
              <a:spLocks/>
            </p:cNvSpPr>
            <p:nvPr/>
          </p:nvSpPr>
          <p:spPr>
            <a:xfrm rot="16200000">
              <a:off x="3677480" y="4372892"/>
              <a:ext cx="228600" cy="228600"/>
            </a:xfrm>
            <a:prstGeom prst="downArrow">
              <a:avLst>
                <a:gd name="adj1" fmla="val 39980"/>
                <a:gd name="adj2" fmla="val 5435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1521" name="Object 17"/>
          <p:cNvGraphicFramePr>
            <a:graphicFrameLocks noChangeAspect="1"/>
          </p:cNvGraphicFramePr>
          <p:nvPr>
            <p:extLst>
              <p:ext uri="{D42A27DB-BD31-4B8C-83A1-F6EECF244321}">
                <p14:modId xmlns="" xmlns:p14="http://schemas.microsoft.com/office/powerpoint/2010/main" val="4152006071"/>
              </p:ext>
            </p:extLst>
          </p:nvPr>
        </p:nvGraphicFramePr>
        <p:xfrm>
          <a:off x="4114800" y="4108786"/>
          <a:ext cx="2860675" cy="444500"/>
        </p:xfrm>
        <a:graphic>
          <a:graphicData uri="http://schemas.openxmlformats.org/presentationml/2006/ole">
            <p:oleObj spid="_x0000_s126082" name="公式" r:id="rId19" imgW="46634400" imgH="7924800" progId="Equation.3">
              <p:embed/>
            </p:oleObj>
          </a:graphicData>
        </a:graphic>
      </p:graphicFrame>
      <p:graphicFrame>
        <p:nvGraphicFramePr>
          <p:cNvPr id="21532" name="Object 28"/>
          <p:cNvGraphicFramePr>
            <a:graphicFrameLocks noChangeAspect="1"/>
          </p:cNvGraphicFramePr>
          <p:nvPr/>
        </p:nvGraphicFramePr>
        <p:xfrm>
          <a:off x="1501775" y="1485900"/>
          <a:ext cx="936625" cy="342900"/>
        </p:xfrm>
        <a:graphic>
          <a:graphicData uri="http://schemas.openxmlformats.org/presentationml/2006/ole">
            <p:oleObj spid="_x0000_s126083" name="公式" r:id="rId20" imgW="15240000" imgH="6096000" progId="Equation.3">
              <p:embed/>
            </p:oleObj>
          </a:graphicData>
        </a:graphic>
      </p:graphicFrame>
      <p:graphicFrame>
        <p:nvGraphicFramePr>
          <p:cNvPr id="40" name="Object 37">
            <a:extLst>
              <a:ext uri="{FF2B5EF4-FFF2-40B4-BE49-F238E27FC236}">
                <a16:creationId xmlns="" xmlns:a16="http://schemas.microsoft.com/office/drawing/2014/main" id="{710538AD-346B-4AE1-8552-7C19B0746898}"/>
              </a:ext>
            </a:extLst>
          </p:cNvPr>
          <p:cNvGraphicFramePr>
            <a:graphicFrameLocks noChangeAspect="1"/>
          </p:cNvGraphicFramePr>
          <p:nvPr>
            <p:extLst>
              <p:ext uri="{D42A27DB-BD31-4B8C-83A1-F6EECF244321}">
                <p14:modId xmlns="" xmlns:p14="http://schemas.microsoft.com/office/powerpoint/2010/main" val="516359454"/>
              </p:ext>
            </p:extLst>
          </p:nvPr>
        </p:nvGraphicFramePr>
        <p:xfrm>
          <a:off x="460411" y="4044892"/>
          <a:ext cx="3467100" cy="471488"/>
        </p:xfrm>
        <a:graphic>
          <a:graphicData uri="http://schemas.openxmlformats.org/presentationml/2006/ole">
            <p:oleObj spid="_x0000_s126084" name="公式" r:id="rId21" imgW="57302400" imgH="8534400" progId="Equation.3">
              <p:embed/>
            </p:oleObj>
          </a:graphicData>
        </a:graphic>
      </p:graphicFrame>
      <p:grpSp>
        <p:nvGrpSpPr>
          <p:cNvPr id="6" name="组合 40">
            <a:extLst>
              <a:ext uri="{FF2B5EF4-FFF2-40B4-BE49-F238E27FC236}">
                <a16:creationId xmlns="" xmlns:a16="http://schemas.microsoft.com/office/drawing/2014/main" id="{275818AD-030D-475D-A275-4528F7F90952}"/>
              </a:ext>
            </a:extLst>
          </p:cNvPr>
          <p:cNvGrpSpPr/>
          <p:nvPr/>
        </p:nvGrpSpPr>
        <p:grpSpPr>
          <a:xfrm>
            <a:off x="1190712" y="5264092"/>
            <a:ext cx="3914688" cy="1219200"/>
            <a:chOff x="1724112" y="5486400"/>
            <a:chExt cx="3914688" cy="1219200"/>
          </a:xfrm>
        </p:grpSpPr>
        <p:pic>
          <p:nvPicPr>
            <p:cNvPr id="42" name="Picture 25">
              <a:extLst>
                <a:ext uri="{FF2B5EF4-FFF2-40B4-BE49-F238E27FC236}">
                  <a16:creationId xmlns="" xmlns:a16="http://schemas.microsoft.com/office/drawing/2014/main" id="{56A4E505-9594-4F24-A7BE-605104761572}"/>
                </a:ext>
              </a:extLst>
            </p:cNvPr>
            <p:cNvPicPr>
              <a:picLocks noChangeAspect="1" noChangeArrowheads="1"/>
            </p:cNvPicPr>
            <p:nvPr/>
          </p:nvPicPr>
          <p:blipFill>
            <a:blip r:embed="rId22" cstate="print"/>
            <a:srcRect/>
            <a:stretch>
              <a:fillRect/>
            </a:stretch>
          </p:blipFill>
          <p:spPr bwMode="auto">
            <a:xfrm>
              <a:off x="2850677" y="5486400"/>
              <a:ext cx="2788123" cy="1219200"/>
            </a:xfrm>
            <a:prstGeom prst="rect">
              <a:avLst/>
            </a:prstGeom>
            <a:noFill/>
            <a:ln w="9525">
              <a:noFill/>
              <a:miter lim="800000"/>
              <a:headEnd/>
              <a:tailEnd/>
            </a:ln>
          </p:spPr>
        </p:pic>
        <p:graphicFrame>
          <p:nvGraphicFramePr>
            <p:cNvPr id="43" name="Object 12">
              <a:extLst>
                <a:ext uri="{FF2B5EF4-FFF2-40B4-BE49-F238E27FC236}">
                  <a16:creationId xmlns="" xmlns:a16="http://schemas.microsoft.com/office/drawing/2014/main" id="{4CEFF7B3-9833-4396-9B8C-0723C288B35A}"/>
                </a:ext>
              </a:extLst>
            </p:cNvPr>
            <p:cNvGraphicFramePr>
              <a:graphicFrameLocks noChangeAspect="1"/>
            </p:cNvGraphicFramePr>
            <p:nvPr/>
          </p:nvGraphicFramePr>
          <p:xfrm>
            <a:off x="1726736" y="5620391"/>
            <a:ext cx="1081087" cy="239713"/>
          </p:xfrm>
          <a:graphic>
            <a:graphicData uri="http://schemas.openxmlformats.org/presentationml/2006/ole">
              <p:oleObj spid="_x0000_s126085" name="公式" r:id="rId23" imgW="17678400" imgH="4267200" progId="Equation.3">
                <p:embed/>
              </p:oleObj>
            </a:graphicData>
          </a:graphic>
        </p:graphicFrame>
        <p:graphicFrame>
          <p:nvGraphicFramePr>
            <p:cNvPr id="44" name="Object 13">
              <a:extLst>
                <a:ext uri="{FF2B5EF4-FFF2-40B4-BE49-F238E27FC236}">
                  <a16:creationId xmlns="" xmlns:a16="http://schemas.microsoft.com/office/drawing/2014/main" id="{9052B2DD-BE29-4DDA-B6AB-AD91D08E413B}"/>
                </a:ext>
              </a:extLst>
            </p:cNvPr>
            <p:cNvGraphicFramePr>
              <a:graphicFrameLocks noChangeAspect="1"/>
            </p:cNvGraphicFramePr>
            <p:nvPr/>
          </p:nvGraphicFramePr>
          <p:xfrm>
            <a:off x="1724112" y="6313487"/>
            <a:ext cx="1100138" cy="239713"/>
          </p:xfrm>
          <a:graphic>
            <a:graphicData uri="http://schemas.openxmlformats.org/presentationml/2006/ole">
              <p:oleObj spid="_x0000_s126086" name="公式" r:id="rId24" imgW="17983200" imgH="4267200" progId="Equation.3">
                <p:embed/>
              </p:oleObj>
            </a:graphicData>
          </a:graphic>
        </p:graphicFrame>
      </p:grpSp>
      <p:sp>
        <p:nvSpPr>
          <p:cNvPr id="46" name="TextBox 5">
            <a:extLst>
              <a:ext uri="{FF2B5EF4-FFF2-40B4-BE49-F238E27FC236}">
                <a16:creationId xmlns="" xmlns:a16="http://schemas.microsoft.com/office/drawing/2014/main" id="{59B5DFE9-51CD-444D-818B-7F9792E5C278}"/>
              </a:ext>
            </a:extLst>
          </p:cNvPr>
          <p:cNvSpPr txBox="1"/>
          <p:nvPr/>
        </p:nvSpPr>
        <p:spPr>
          <a:xfrm>
            <a:off x="152400" y="4654492"/>
            <a:ext cx="4114800" cy="400110"/>
          </a:xfrm>
          <a:prstGeom prst="rect">
            <a:avLst/>
          </a:prstGeom>
          <a:noFill/>
          <a:effectLst/>
        </p:spPr>
        <p:txBody>
          <a:bodyPr wrap="square">
            <a:spAutoFit/>
          </a:bodyPr>
          <a:lstStyle/>
          <a:p>
            <a:pPr marL="285750" indent="-285750">
              <a:buClr>
                <a:srgbClr val="0000FF"/>
              </a:buClr>
              <a:defRPr/>
            </a:pPr>
            <a:r>
              <a:rPr lang="en-US" altLang="zh-CN" sz="2000" dirty="0">
                <a:latin typeface="Times New Roman" panose="02020603050405020304" pitchFamily="18" charset="0"/>
                <a:ea typeface="华文楷体" pitchFamily="2" charset="-122"/>
                <a:cs typeface="Times New Roman" panose="02020603050405020304" pitchFamily="18" charset="0"/>
              </a:rPr>
              <a:t>Elimination of dynamical phase:</a:t>
            </a:r>
          </a:p>
        </p:txBody>
      </p:sp>
      <p:pic>
        <p:nvPicPr>
          <p:cNvPr id="45" name="Picture 2" descr="http://www.sustc.edu.cn/upload/images/pangcq/logo/%E6%A0%A1%E5%BE%BD.png"/>
          <p:cNvPicPr>
            <a:picLocks noChangeAspect="1" noChangeArrowheads="1"/>
          </p:cNvPicPr>
          <p:nvPr/>
        </p:nvPicPr>
        <p:blipFill>
          <a:blip r:embed="rId25" cstate="print"/>
          <a:srcRect/>
          <a:stretch>
            <a:fillRect/>
          </a:stretch>
        </p:blipFill>
        <p:spPr bwMode="auto">
          <a:xfrm>
            <a:off x="7467600" y="12711"/>
            <a:ext cx="1180148" cy="848678"/>
          </a:xfrm>
          <a:prstGeom prst="rect">
            <a:avLst/>
          </a:prstGeom>
          <a:noFill/>
        </p:spPr>
      </p:pic>
      <p:pic>
        <p:nvPicPr>
          <p:cNvPr id="47" name="图片 46" descr="icon.png"/>
          <p:cNvPicPr>
            <a:picLocks/>
          </p:cNvPicPr>
          <p:nvPr/>
        </p:nvPicPr>
        <p:blipFill>
          <a:blip r:embed="rId26"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5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7"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7486345"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Arbitrary single-qubit quantum gate with STA</a:t>
            </a:r>
          </a:p>
        </p:txBody>
      </p:sp>
      <p:sp>
        <p:nvSpPr>
          <p:cNvPr id="9" name="TextBox 5">
            <a:extLst>
              <a:ext uri="{FF2B5EF4-FFF2-40B4-BE49-F238E27FC236}">
                <a16:creationId xmlns="" xmlns:a16="http://schemas.microsoft.com/office/drawing/2014/main" id="{FA086800-C5CB-4170-88E7-9E97C0DAC329}"/>
              </a:ext>
            </a:extLst>
          </p:cNvPr>
          <p:cNvSpPr txBox="1"/>
          <p:nvPr/>
        </p:nvSpPr>
        <p:spPr>
          <a:xfrm>
            <a:off x="152400" y="5543490"/>
            <a:ext cx="4343400" cy="400110"/>
          </a:xfrm>
          <a:prstGeom prst="rect">
            <a:avLst/>
          </a:prstGeom>
          <a:noFill/>
          <a:effectLst/>
        </p:spPr>
        <p:txBody>
          <a:bodyPr wrap="square">
            <a:spAutoFit/>
          </a:bodyPr>
          <a:lstStyle/>
          <a:p>
            <a:pPr marL="285750" indent="-285750">
              <a:buClr>
                <a:srgbClr val="0000FF"/>
              </a:buClr>
              <a:defRPr/>
            </a:pPr>
            <a:r>
              <a:rPr lang="en-US" altLang="zh-CN" sz="2000" dirty="0">
                <a:latin typeface="Times New Roman" panose="02020603050405020304" pitchFamily="18" charset="0"/>
                <a:ea typeface="华文楷体" pitchFamily="2" charset="-122"/>
                <a:cs typeface="Times New Roman" panose="02020603050405020304" pitchFamily="18" charset="0"/>
              </a:rPr>
              <a:t>Shortcut-to-adiabaticity Hamiltonian:</a:t>
            </a:r>
          </a:p>
        </p:txBody>
      </p:sp>
      <p:grpSp>
        <p:nvGrpSpPr>
          <p:cNvPr id="2" name="组合 45"/>
          <p:cNvGrpSpPr>
            <a:grpSpLocks noChangeAspect="1"/>
          </p:cNvGrpSpPr>
          <p:nvPr/>
        </p:nvGrpSpPr>
        <p:grpSpPr>
          <a:xfrm>
            <a:off x="7239000" y="2874962"/>
            <a:ext cx="1625435" cy="1773238"/>
            <a:chOff x="5715000" y="1905000"/>
            <a:chExt cx="3250869" cy="3546475"/>
          </a:xfrm>
        </p:grpSpPr>
        <p:pic>
          <p:nvPicPr>
            <p:cNvPr id="23576" name="Picture 24"/>
            <p:cNvPicPr>
              <a:picLocks noChangeAspect="1" noChangeArrowheads="1"/>
            </p:cNvPicPr>
            <p:nvPr/>
          </p:nvPicPr>
          <p:blipFill>
            <a:blip r:embed="rId4" cstate="print"/>
            <a:srcRect/>
            <a:stretch>
              <a:fillRect/>
            </a:stretch>
          </p:blipFill>
          <p:spPr bwMode="auto">
            <a:xfrm>
              <a:off x="5715000" y="1981200"/>
              <a:ext cx="3250869" cy="3470275"/>
            </a:xfrm>
            <a:prstGeom prst="rect">
              <a:avLst/>
            </a:prstGeom>
            <a:noFill/>
            <a:ln w="9525">
              <a:noFill/>
              <a:miter lim="800000"/>
              <a:headEnd/>
              <a:tailEnd/>
            </a:ln>
          </p:spPr>
        </p:pic>
        <p:sp>
          <p:nvSpPr>
            <p:cNvPr id="45" name="矩形 44"/>
            <p:cNvSpPr/>
            <p:nvPr/>
          </p:nvSpPr>
          <p:spPr>
            <a:xfrm>
              <a:off x="5715000" y="190500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3577" name="Object 25"/>
          <p:cNvGraphicFramePr>
            <a:graphicFrameLocks noChangeAspect="1"/>
          </p:cNvGraphicFramePr>
          <p:nvPr>
            <p:extLst>
              <p:ext uri="{D42A27DB-BD31-4B8C-83A1-F6EECF244321}">
                <p14:modId xmlns="" xmlns:p14="http://schemas.microsoft.com/office/powerpoint/2010/main" val="3377536779"/>
              </p:ext>
            </p:extLst>
          </p:nvPr>
        </p:nvGraphicFramePr>
        <p:xfrm>
          <a:off x="4059389" y="5590981"/>
          <a:ext cx="3651250" cy="338138"/>
        </p:xfrm>
        <a:graphic>
          <a:graphicData uri="http://schemas.openxmlformats.org/presentationml/2006/ole">
            <p:oleObj spid="_x0000_s127026" name="公式" r:id="rId5" imgW="60350400" imgH="6096000" progId="Equation.3">
              <p:embed/>
            </p:oleObj>
          </a:graphicData>
        </a:graphic>
      </p:graphicFrame>
      <p:graphicFrame>
        <p:nvGraphicFramePr>
          <p:cNvPr id="53" name="Object 22"/>
          <p:cNvGraphicFramePr>
            <a:graphicFrameLocks noChangeAspect="1"/>
          </p:cNvGraphicFramePr>
          <p:nvPr>
            <p:extLst>
              <p:ext uri="{D42A27DB-BD31-4B8C-83A1-F6EECF244321}">
                <p14:modId xmlns="" xmlns:p14="http://schemas.microsoft.com/office/powerpoint/2010/main" val="954727093"/>
              </p:ext>
            </p:extLst>
          </p:nvPr>
        </p:nvGraphicFramePr>
        <p:xfrm>
          <a:off x="3048000" y="2700686"/>
          <a:ext cx="2209800" cy="482724"/>
        </p:xfrm>
        <a:graphic>
          <a:graphicData uri="http://schemas.openxmlformats.org/presentationml/2006/ole">
            <p:oleObj spid="_x0000_s127027" name="公式" r:id="rId6" imgW="47244000" imgH="10363200" progId="Equation.3">
              <p:embed/>
            </p:oleObj>
          </a:graphicData>
        </a:graphic>
      </p:graphicFrame>
      <p:graphicFrame>
        <p:nvGraphicFramePr>
          <p:cNvPr id="54" name="Object 23"/>
          <p:cNvGraphicFramePr>
            <a:graphicFrameLocks noChangeAspect="1"/>
          </p:cNvGraphicFramePr>
          <p:nvPr>
            <p:extLst>
              <p:ext uri="{D42A27DB-BD31-4B8C-83A1-F6EECF244321}">
                <p14:modId xmlns="" xmlns:p14="http://schemas.microsoft.com/office/powerpoint/2010/main" val="745576834"/>
              </p:ext>
            </p:extLst>
          </p:nvPr>
        </p:nvGraphicFramePr>
        <p:xfrm>
          <a:off x="512705" y="2696918"/>
          <a:ext cx="2230495" cy="483496"/>
        </p:xfrm>
        <a:graphic>
          <a:graphicData uri="http://schemas.openxmlformats.org/presentationml/2006/ole">
            <p:oleObj spid="_x0000_s127028" name="公式" r:id="rId7" imgW="47853600" imgH="10363200" progId="Equation.3">
              <p:embed/>
            </p:oleObj>
          </a:graphicData>
        </a:graphic>
      </p:graphicFrame>
      <p:grpSp>
        <p:nvGrpSpPr>
          <p:cNvPr id="3" name="组合 56"/>
          <p:cNvGrpSpPr/>
          <p:nvPr/>
        </p:nvGrpSpPr>
        <p:grpSpPr>
          <a:xfrm>
            <a:off x="533400" y="3475508"/>
            <a:ext cx="6099175" cy="976312"/>
            <a:chOff x="2816225" y="1462088"/>
            <a:chExt cx="6099175" cy="976312"/>
          </a:xfrm>
        </p:grpSpPr>
        <p:graphicFrame>
          <p:nvGraphicFramePr>
            <p:cNvPr id="23575" name="Object 23"/>
            <p:cNvGraphicFramePr>
              <a:graphicFrameLocks noChangeAspect="1"/>
            </p:cNvGraphicFramePr>
            <p:nvPr/>
          </p:nvGraphicFramePr>
          <p:xfrm>
            <a:off x="7845425" y="1600200"/>
            <a:ext cx="1069975" cy="466898"/>
          </p:xfrm>
          <a:graphic>
            <a:graphicData uri="http://schemas.openxmlformats.org/presentationml/2006/ole">
              <p:oleObj spid="_x0000_s127029" name="公式" r:id="rId8" imgW="16764000" imgH="7315200" progId="Equation.3">
                <p:embed/>
              </p:oleObj>
            </a:graphicData>
          </a:graphic>
        </p:graphicFrame>
        <p:graphicFrame>
          <p:nvGraphicFramePr>
            <p:cNvPr id="55" name="Object 24"/>
            <p:cNvGraphicFramePr>
              <a:graphicFrameLocks noChangeAspect="1"/>
            </p:cNvGraphicFramePr>
            <p:nvPr/>
          </p:nvGraphicFramePr>
          <p:xfrm>
            <a:off x="2816225" y="1462088"/>
            <a:ext cx="5021262" cy="976312"/>
          </p:xfrm>
          <a:graphic>
            <a:graphicData uri="http://schemas.openxmlformats.org/presentationml/2006/ole">
              <p:oleObj spid="_x0000_s127030" name="公式" r:id="rId9" imgW="97840800" imgH="20726400" progId="Equation.3">
                <p:embed/>
              </p:oleObj>
            </a:graphicData>
          </a:graphic>
        </p:graphicFrame>
      </p:grpSp>
      <p:sp>
        <p:nvSpPr>
          <p:cNvPr id="29" name="TextBox 5">
            <a:extLst>
              <a:ext uri="{FF2B5EF4-FFF2-40B4-BE49-F238E27FC236}">
                <a16:creationId xmlns="" xmlns:a16="http://schemas.microsoft.com/office/drawing/2014/main" id="{0A1DFB2B-AD8E-4A0D-895F-56E16B38E636}"/>
              </a:ext>
            </a:extLst>
          </p:cNvPr>
          <p:cNvSpPr txBox="1"/>
          <p:nvPr/>
        </p:nvSpPr>
        <p:spPr>
          <a:xfrm>
            <a:off x="172844" y="964153"/>
            <a:ext cx="8839200" cy="707886"/>
          </a:xfrm>
          <a:prstGeom prst="rect">
            <a:avLst/>
          </a:prstGeom>
          <a:noFill/>
          <a:effectLst/>
        </p:spPr>
        <p:txBody>
          <a:bodyPr wrap="square">
            <a:spAutoFit/>
          </a:bodyPr>
          <a:lstStyle/>
          <a:p>
            <a:pPr>
              <a:buClr>
                <a:srgbClr val="0000FF"/>
              </a:buClr>
              <a:defRPr/>
            </a:pPr>
            <a:r>
              <a:rPr lang="en-US" altLang="zh-CN" sz="2000" dirty="0">
                <a:latin typeface="Times New Roman" pitchFamily="18" charset="0"/>
                <a:ea typeface="华文楷体" pitchFamily="2" charset="-122"/>
                <a:cs typeface="Times New Roman" pitchFamily="18" charset="0"/>
              </a:rPr>
              <a:t>In the subspace spanned by                and                   , the above cyclic evolution </a:t>
            </a:r>
          </a:p>
          <a:p>
            <a:pPr>
              <a:buClr>
                <a:srgbClr val="0000FF"/>
              </a:buClr>
              <a:defRPr/>
            </a:pPr>
            <a:r>
              <a:rPr lang="en-US" altLang="zh-CN" sz="2000" dirty="0">
                <a:latin typeface="Times New Roman" pitchFamily="18" charset="0"/>
                <a:ea typeface="华文楷体" pitchFamily="2" charset="-122"/>
                <a:cs typeface="Times New Roman" pitchFamily="18" charset="0"/>
              </a:rPr>
              <a:t>can be expressed as:     </a:t>
            </a:r>
          </a:p>
        </p:txBody>
      </p:sp>
      <p:graphicFrame>
        <p:nvGraphicFramePr>
          <p:cNvPr id="30" name="Object 18">
            <a:extLst>
              <a:ext uri="{FF2B5EF4-FFF2-40B4-BE49-F238E27FC236}">
                <a16:creationId xmlns="" xmlns:a16="http://schemas.microsoft.com/office/drawing/2014/main" id="{D7626DB5-38F0-4054-A41A-5B5C0C7F3241}"/>
              </a:ext>
            </a:extLst>
          </p:cNvPr>
          <p:cNvGraphicFramePr>
            <a:graphicFrameLocks noChangeAspect="1"/>
          </p:cNvGraphicFramePr>
          <p:nvPr>
            <p:extLst>
              <p:ext uri="{D42A27DB-BD31-4B8C-83A1-F6EECF244321}">
                <p14:modId xmlns="" xmlns:p14="http://schemas.microsoft.com/office/powerpoint/2010/main" val="1366895870"/>
              </p:ext>
            </p:extLst>
          </p:nvPr>
        </p:nvGraphicFramePr>
        <p:xfrm>
          <a:off x="3084002" y="1009919"/>
          <a:ext cx="935038" cy="342900"/>
        </p:xfrm>
        <a:graphic>
          <a:graphicData uri="http://schemas.openxmlformats.org/presentationml/2006/ole">
            <p:oleObj spid="_x0000_s127031" name="公式" r:id="rId10" imgW="15240000" imgH="6096000" progId="Equation.3">
              <p:embed/>
            </p:oleObj>
          </a:graphicData>
        </a:graphic>
      </p:graphicFrame>
      <p:graphicFrame>
        <p:nvGraphicFramePr>
          <p:cNvPr id="33" name="Object 20">
            <a:extLst>
              <a:ext uri="{FF2B5EF4-FFF2-40B4-BE49-F238E27FC236}">
                <a16:creationId xmlns="" xmlns:a16="http://schemas.microsoft.com/office/drawing/2014/main" id="{961E6E23-B9D0-475D-AEA2-8982721BEFBB}"/>
              </a:ext>
            </a:extLst>
          </p:cNvPr>
          <p:cNvGraphicFramePr>
            <a:graphicFrameLocks noChangeAspect="1"/>
          </p:cNvGraphicFramePr>
          <p:nvPr>
            <p:extLst>
              <p:ext uri="{D42A27DB-BD31-4B8C-83A1-F6EECF244321}">
                <p14:modId xmlns="" xmlns:p14="http://schemas.microsoft.com/office/powerpoint/2010/main" val="3446810240"/>
              </p:ext>
            </p:extLst>
          </p:nvPr>
        </p:nvGraphicFramePr>
        <p:xfrm>
          <a:off x="4443355" y="1016469"/>
          <a:ext cx="1177925" cy="341313"/>
        </p:xfrm>
        <a:graphic>
          <a:graphicData uri="http://schemas.openxmlformats.org/presentationml/2006/ole">
            <p:oleObj spid="_x0000_s127032" name="公式" r:id="rId11" imgW="19202400" imgH="6096000" progId="Equation.3">
              <p:embed/>
            </p:oleObj>
          </a:graphicData>
        </a:graphic>
      </p:graphicFrame>
      <p:graphicFrame>
        <p:nvGraphicFramePr>
          <p:cNvPr id="34" name="Object 21">
            <a:extLst>
              <a:ext uri="{FF2B5EF4-FFF2-40B4-BE49-F238E27FC236}">
                <a16:creationId xmlns="" xmlns:a16="http://schemas.microsoft.com/office/drawing/2014/main" id="{8AFA7E75-77D5-4094-8EFE-1FCC4759B97A}"/>
              </a:ext>
            </a:extLst>
          </p:cNvPr>
          <p:cNvGraphicFramePr>
            <a:graphicFrameLocks noChangeAspect="1"/>
          </p:cNvGraphicFramePr>
          <p:nvPr>
            <p:extLst>
              <p:ext uri="{D42A27DB-BD31-4B8C-83A1-F6EECF244321}">
                <p14:modId xmlns="" xmlns:p14="http://schemas.microsoft.com/office/powerpoint/2010/main" val="4202895163"/>
              </p:ext>
            </p:extLst>
          </p:nvPr>
        </p:nvGraphicFramePr>
        <p:xfrm>
          <a:off x="2286000" y="1828800"/>
          <a:ext cx="1944688" cy="342900"/>
        </p:xfrm>
        <a:graphic>
          <a:graphicData uri="http://schemas.openxmlformats.org/presentationml/2006/ole">
            <p:oleObj spid="_x0000_s127033" name="公式" r:id="rId12" imgW="31699200" imgH="6096000" progId="Equation.3">
              <p:embed/>
            </p:oleObj>
          </a:graphicData>
        </a:graphic>
      </p:graphicFrame>
      <p:pic>
        <p:nvPicPr>
          <p:cNvPr id="22" name="Picture 2" descr="http://www.sustc.edu.cn/upload/images/pangcq/logo/%E6%A0%A1%E5%BE%BD.png"/>
          <p:cNvPicPr>
            <a:picLocks noChangeAspect="1" noChangeArrowheads="1"/>
          </p:cNvPicPr>
          <p:nvPr/>
        </p:nvPicPr>
        <p:blipFill>
          <a:blip r:embed="rId13" cstate="print"/>
          <a:srcRect/>
          <a:stretch>
            <a:fillRect/>
          </a:stretch>
        </p:blipFill>
        <p:spPr bwMode="auto">
          <a:xfrm>
            <a:off x="7467600" y="12711"/>
            <a:ext cx="1180148" cy="848678"/>
          </a:xfrm>
          <a:prstGeom prst="rect">
            <a:avLst/>
          </a:prstGeom>
          <a:noFill/>
        </p:spPr>
      </p:pic>
      <p:pic>
        <p:nvPicPr>
          <p:cNvPr id="23" name="图片 22" descr="icon.png"/>
          <p:cNvPicPr>
            <a:picLocks/>
          </p:cNvPicPr>
          <p:nvPr/>
        </p:nvPicPr>
        <p:blipFill>
          <a:blip r:embed="rId14"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9"/>
          <p:cNvGrpSpPr/>
          <p:nvPr/>
        </p:nvGrpSpPr>
        <p:grpSpPr>
          <a:xfrm>
            <a:off x="6172200" y="1905000"/>
            <a:ext cx="2819400" cy="1676400"/>
            <a:chOff x="6096000" y="2209800"/>
            <a:chExt cx="2819400" cy="1676400"/>
          </a:xfrm>
        </p:grpSpPr>
        <p:grpSp>
          <p:nvGrpSpPr>
            <p:cNvPr id="3" name="组合 15"/>
            <p:cNvGrpSpPr>
              <a:grpSpLocks noChangeAspect="1"/>
            </p:cNvGrpSpPr>
            <p:nvPr/>
          </p:nvGrpSpPr>
          <p:grpSpPr>
            <a:xfrm>
              <a:off x="6096000" y="2228514"/>
              <a:ext cx="2765146" cy="1657686"/>
              <a:chOff x="914400" y="1143000"/>
              <a:chExt cx="5334000" cy="3197697"/>
            </a:xfrm>
          </p:grpSpPr>
          <p:grpSp>
            <p:nvGrpSpPr>
              <p:cNvPr id="4" name="组合 19"/>
              <p:cNvGrpSpPr/>
              <p:nvPr/>
            </p:nvGrpSpPr>
            <p:grpSpPr>
              <a:xfrm>
                <a:off x="1955800" y="1143000"/>
                <a:ext cx="4292600" cy="3197697"/>
                <a:chOff x="457200" y="1219200"/>
                <a:chExt cx="4292600" cy="3197697"/>
              </a:xfrm>
            </p:grpSpPr>
            <p:pic>
              <p:nvPicPr>
                <p:cNvPr id="20" name="Picture 2"/>
                <p:cNvPicPr>
                  <a:picLocks noChangeAspect="1" noChangeArrowheads="1"/>
                </p:cNvPicPr>
                <p:nvPr/>
              </p:nvPicPr>
              <p:blipFill>
                <a:blip r:embed="rId4" cstate="print"/>
                <a:srcRect/>
                <a:stretch>
                  <a:fillRect/>
                </a:stretch>
              </p:blipFill>
              <p:spPr bwMode="auto">
                <a:xfrm>
                  <a:off x="457200" y="1219200"/>
                  <a:ext cx="4292600" cy="3197697"/>
                </a:xfrm>
                <a:prstGeom prst="rect">
                  <a:avLst/>
                </a:prstGeom>
                <a:noFill/>
                <a:ln w="9525">
                  <a:noFill/>
                  <a:miter lim="800000"/>
                  <a:headEnd/>
                  <a:tailEnd/>
                </a:ln>
              </p:spPr>
            </p:pic>
            <p:sp>
              <p:nvSpPr>
                <p:cNvPr id="21" name="矩形 20"/>
                <p:cNvSpPr/>
                <p:nvPr/>
              </p:nvSpPr>
              <p:spPr>
                <a:xfrm>
                  <a:off x="2195130" y="2438400"/>
                  <a:ext cx="685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p:cNvSpPr/>
                <p:nvPr/>
              </p:nvSpPr>
              <p:spPr>
                <a:xfrm>
                  <a:off x="2133600" y="3429000"/>
                  <a:ext cx="685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8" name="对象 17"/>
              <p:cNvGraphicFramePr>
                <a:graphicFrameLocks noChangeAspect="1"/>
              </p:cNvGraphicFramePr>
              <p:nvPr/>
            </p:nvGraphicFramePr>
            <p:xfrm>
              <a:off x="914400" y="2286000"/>
              <a:ext cx="1187450" cy="419100"/>
            </p:xfrm>
            <a:graphic>
              <a:graphicData uri="http://schemas.openxmlformats.org/presentationml/2006/ole">
                <p:oleObj spid="_x0000_s128050" name="公式" r:id="rId5" imgW="15544800" imgH="5486400" progId="Equation.3">
                  <p:embed/>
                </p:oleObj>
              </a:graphicData>
            </a:graphic>
          </p:graphicFrame>
          <p:graphicFrame>
            <p:nvGraphicFramePr>
              <p:cNvPr id="19" name="Object 7"/>
              <p:cNvGraphicFramePr>
                <a:graphicFrameLocks noChangeAspect="1"/>
              </p:cNvGraphicFramePr>
              <p:nvPr/>
            </p:nvGraphicFramePr>
            <p:xfrm>
              <a:off x="1219200" y="3227388"/>
              <a:ext cx="1257300" cy="442912"/>
            </p:xfrm>
            <a:graphic>
              <a:graphicData uri="http://schemas.openxmlformats.org/presentationml/2006/ole">
                <p:oleObj spid="_x0000_s128051" name="公式" r:id="rId6" imgW="16459200" imgH="5791200" progId="Equation.3">
                  <p:embed/>
                </p:oleObj>
              </a:graphicData>
            </a:graphic>
          </p:graphicFrame>
        </p:grpSp>
        <p:sp>
          <p:nvSpPr>
            <p:cNvPr id="79" name="矩形 78"/>
            <p:cNvSpPr/>
            <p:nvPr/>
          </p:nvSpPr>
          <p:spPr>
            <a:xfrm>
              <a:off x="6553200" y="2209800"/>
              <a:ext cx="2362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5684569" cy="584775"/>
          </a:xfrm>
          <a:prstGeom prst="rect">
            <a:avLst/>
          </a:prstGeom>
          <a:noFill/>
          <a:effectLst/>
        </p:spPr>
        <p:txBody>
          <a:bodyPr wrap="none">
            <a:spAutoFit/>
          </a:bodyPr>
          <a:lstStyle/>
          <a:p>
            <a:pPr marL="285750" indent="-285750">
              <a:buClr>
                <a:srgbClr val="0000FF"/>
              </a:buClr>
              <a:defRPr/>
            </a:pPr>
            <a:r>
              <a:rPr lang="en-US" altLang="zh-CN" sz="3200" dirty="0" err="1">
                <a:latin typeface="华文楷体" pitchFamily="2" charset="-122"/>
                <a:ea typeface="华文楷体" pitchFamily="2" charset="-122"/>
              </a:rPr>
              <a:t>Xmon</a:t>
            </a:r>
            <a:r>
              <a:rPr lang="en-US" altLang="zh-CN" sz="3200" dirty="0">
                <a:latin typeface="华文楷体" pitchFamily="2" charset="-122"/>
                <a:ea typeface="华文楷体" pitchFamily="2" charset="-122"/>
              </a:rPr>
              <a:t>-type superconducting qubit</a:t>
            </a:r>
          </a:p>
        </p:txBody>
      </p:sp>
      <p:pic>
        <p:nvPicPr>
          <p:cNvPr id="24580" name="Picture 4"/>
          <p:cNvPicPr>
            <a:picLocks noChangeAspect="1" noChangeArrowheads="1"/>
          </p:cNvPicPr>
          <p:nvPr/>
        </p:nvPicPr>
        <p:blipFill>
          <a:blip r:embed="rId7" cstate="print"/>
          <a:srcRect/>
          <a:stretch>
            <a:fillRect/>
          </a:stretch>
        </p:blipFill>
        <p:spPr bwMode="auto">
          <a:xfrm>
            <a:off x="228601" y="925674"/>
            <a:ext cx="3429000" cy="2428319"/>
          </a:xfrm>
          <a:prstGeom prst="rect">
            <a:avLst/>
          </a:prstGeom>
          <a:noFill/>
          <a:ln w="9525">
            <a:noFill/>
            <a:miter lim="800000"/>
            <a:headEnd/>
            <a:tailEnd/>
          </a:ln>
        </p:spPr>
      </p:pic>
      <p:pic>
        <p:nvPicPr>
          <p:cNvPr id="23" name="图片 22" descr="Xmon-2.jpg"/>
          <p:cNvPicPr>
            <a:picLocks noChangeAspect="1"/>
          </p:cNvPicPr>
          <p:nvPr/>
        </p:nvPicPr>
        <p:blipFill>
          <a:blip r:embed="rId8" cstate="print"/>
          <a:stretch>
            <a:fillRect/>
          </a:stretch>
        </p:blipFill>
        <p:spPr>
          <a:xfrm>
            <a:off x="3798073" y="1162880"/>
            <a:ext cx="1941440" cy="1899837"/>
          </a:xfrm>
          <a:prstGeom prst="rect">
            <a:avLst/>
          </a:prstGeom>
        </p:spPr>
      </p:pic>
      <p:sp>
        <p:nvSpPr>
          <p:cNvPr id="24" name="矩形 23"/>
          <p:cNvSpPr/>
          <p:nvPr/>
        </p:nvSpPr>
        <p:spPr>
          <a:xfrm>
            <a:off x="2193240" y="1223176"/>
            <a:ext cx="152400" cy="152400"/>
          </a:xfrm>
          <a:prstGeom prst="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p:cNvSpPr/>
          <p:nvPr/>
        </p:nvSpPr>
        <p:spPr>
          <a:xfrm>
            <a:off x="3733800" y="1110536"/>
            <a:ext cx="2062032" cy="2013664"/>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组合 87"/>
          <p:cNvGrpSpPr/>
          <p:nvPr/>
        </p:nvGrpSpPr>
        <p:grpSpPr>
          <a:xfrm>
            <a:off x="5088840" y="921656"/>
            <a:ext cx="2804890" cy="1135744"/>
            <a:chOff x="5088840" y="921656"/>
            <a:chExt cx="2804890" cy="1135744"/>
          </a:xfrm>
        </p:grpSpPr>
        <p:grpSp>
          <p:nvGrpSpPr>
            <p:cNvPr id="6" name="组合 29"/>
            <p:cNvGrpSpPr>
              <a:grpSpLocks noChangeAspect="1"/>
            </p:cNvGrpSpPr>
            <p:nvPr/>
          </p:nvGrpSpPr>
          <p:grpSpPr>
            <a:xfrm>
              <a:off x="6359397" y="921656"/>
              <a:ext cx="1534333" cy="1125474"/>
              <a:chOff x="677192" y="4114800"/>
              <a:chExt cx="2739880" cy="2009775"/>
            </a:xfrm>
          </p:grpSpPr>
          <p:pic>
            <p:nvPicPr>
              <p:cNvPr id="24583" name="Picture 7"/>
              <p:cNvPicPr>
                <a:picLocks noChangeAspect="1" noChangeArrowheads="1"/>
              </p:cNvPicPr>
              <p:nvPr/>
            </p:nvPicPr>
            <p:blipFill>
              <a:blip r:embed="rId9" cstate="print"/>
              <a:srcRect/>
              <a:stretch>
                <a:fillRect/>
              </a:stretch>
            </p:blipFill>
            <p:spPr bwMode="auto">
              <a:xfrm>
                <a:off x="838201" y="4114800"/>
                <a:ext cx="2457450" cy="2009775"/>
              </a:xfrm>
              <a:prstGeom prst="rect">
                <a:avLst/>
              </a:prstGeom>
              <a:noFill/>
              <a:ln w="9525">
                <a:noFill/>
                <a:miter lim="800000"/>
                <a:headEnd/>
                <a:tailEnd/>
              </a:ln>
            </p:spPr>
          </p:pic>
          <p:sp>
            <p:nvSpPr>
              <p:cNvPr id="28" name="矩形 27"/>
              <p:cNvSpPr/>
              <p:nvPr/>
            </p:nvSpPr>
            <p:spPr>
              <a:xfrm>
                <a:off x="2959872" y="4724400"/>
                <a:ext cx="457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p:cNvSpPr/>
              <p:nvPr/>
            </p:nvSpPr>
            <p:spPr>
              <a:xfrm>
                <a:off x="677192" y="4728376"/>
                <a:ext cx="457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7531216" y="1181438"/>
              <a:ext cx="338554" cy="369332"/>
            </a:xfrm>
            <a:prstGeom prst="rect">
              <a:avLst/>
            </a:prstGeom>
            <a:noFill/>
          </p:spPr>
          <p:txBody>
            <a:bodyPr wrap="none" rtlCol="0">
              <a:spAutoFit/>
            </a:bodyPr>
            <a:lstStyle/>
            <a:p>
              <a:r>
                <a:rPr lang="en-US" altLang="zh-CN" b="1" i="1" dirty="0">
                  <a:latin typeface="Times New Roman" pitchFamily="18" charset="0"/>
                  <a:cs typeface="Times New Roman" pitchFamily="18" charset="0"/>
                </a:rPr>
                <a:t>C</a:t>
              </a:r>
              <a:endParaRPr lang="en-US" sz="1600" b="1" i="1" dirty="0">
                <a:latin typeface="Times New Roman" pitchFamily="18" charset="0"/>
                <a:cs typeface="Times New Roman" pitchFamily="18" charset="0"/>
              </a:endParaRPr>
            </a:p>
          </p:txBody>
        </p:sp>
        <p:sp>
          <p:nvSpPr>
            <p:cNvPr id="34" name="TextBox 33"/>
            <p:cNvSpPr txBox="1"/>
            <p:nvPr/>
          </p:nvSpPr>
          <p:spPr>
            <a:xfrm>
              <a:off x="6197860" y="1193366"/>
              <a:ext cx="548548" cy="338554"/>
            </a:xfrm>
            <a:prstGeom prst="rect">
              <a:avLst/>
            </a:prstGeom>
            <a:noFill/>
          </p:spPr>
          <p:txBody>
            <a:bodyPr wrap="none" rtlCol="0">
              <a:spAutoFit/>
            </a:bodyPr>
            <a:lstStyle/>
            <a:p>
              <a:r>
                <a:rPr lang="en-US" altLang="zh-CN" sz="1600" b="1" i="1" dirty="0">
                  <a:latin typeface="Times New Roman" pitchFamily="18" charset="0"/>
                  <a:cs typeface="Times New Roman" pitchFamily="18" charset="0"/>
                </a:rPr>
                <a:t>L</a:t>
              </a:r>
              <a:r>
                <a:rPr lang="en-US" altLang="zh-CN" sz="1600" b="1" dirty="0">
                  <a:latin typeface="Times New Roman" pitchFamily="18" charset="0"/>
                  <a:cs typeface="Times New Roman" pitchFamily="18" charset="0"/>
                </a:rPr>
                <a:t>(</a:t>
              </a:r>
              <a:r>
                <a:rPr lang="en-US" altLang="zh-CN" sz="1600" b="1" dirty="0">
                  <a:latin typeface="Symbol" pitchFamily="18" charset="2"/>
                  <a:cs typeface="Times New Roman" pitchFamily="18" charset="0"/>
                </a:rPr>
                <a:t>d</a:t>
              </a:r>
              <a:r>
                <a:rPr lang="en-US" altLang="zh-CN" sz="1600" b="1" dirty="0">
                  <a:latin typeface="Times New Roman" pitchFamily="18" charset="0"/>
                  <a:cs typeface="Times New Roman" pitchFamily="18" charset="0"/>
                </a:rPr>
                <a:t>)</a:t>
              </a:r>
              <a:endParaRPr lang="en-US" sz="1600" b="1" dirty="0">
                <a:latin typeface="Times New Roman" pitchFamily="18" charset="0"/>
                <a:cs typeface="Times New Roman" pitchFamily="18" charset="0"/>
              </a:endParaRPr>
            </a:p>
          </p:txBody>
        </p:sp>
        <p:sp>
          <p:nvSpPr>
            <p:cNvPr id="36" name="矩形 35"/>
            <p:cNvSpPr/>
            <p:nvPr/>
          </p:nvSpPr>
          <p:spPr>
            <a:xfrm>
              <a:off x="6240780" y="924976"/>
              <a:ext cx="1607820" cy="1132424"/>
            </a:xfrm>
            <a:prstGeom prst="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直接连接符 36"/>
            <p:cNvCxnSpPr/>
            <p:nvPr/>
          </p:nvCxnSpPr>
          <p:spPr>
            <a:xfrm flipV="1">
              <a:off x="5088840" y="1671768"/>
              <a:ext cx="1146976" cy="3491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2" name="矩形 41"/>
          <p:cNvSpPr/>
          <p:nvPr/>
        </p:nvSpPr>
        <p:spPr>
          <a:xfrm>
            <a:off x="2732651" y="1427920"/>
            <a:ext cx="924949"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42"/>
          <p:cNvSpPr/>
          <p:nvPr/>
        </p:nvSpPr>
        <p:spPr>
          <a:xfrm>
            <a:off x="3048723" y="1392136"/>
            <a:ext cx="228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矩形 43"/>
          <p:cNvSpPr/>
          <p:nvPr/>
        </p:nvSpPr>
        <p:spPr>
          <a:xfrm>
            <a:off x="2776387" y="1103240"/>
            <a:ext cx="881213"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接连接符 26"/>
          <p:cNvCxnSpPr>
            <a:stCxn id="24" idx="3"/>
          </p:cNvCxnSpPr>
          <p:nvPr/>
        </p:nvCxnSpPr>
        <p:spPr>
          <a:xfrm>
            <a:off x="2345640" y="1299376"/>
            <a:ext cx="1388160" cy="722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 name="组合 55"/>
          <p:cNvGrpSpPr>
            <a:grpSpLocks noChangeAspect="1"/>
          </p:cNvGrpSpPr>
          <p:nvPr/>
        </p:nvGrpSpPr>
        <p:grpSpPr>
          <a:xfrm>
            <a:off x="4114800" y="3743521"/>
            <a:ext cx="4520508" cy="3114479"/>
            <a:chOff x="218112" y="3352800"/>
            <a:chExt cx="2448008" cy="1873990"/>
          </a:xfrm>
        </p:grpSpPr>
        <p:pic>
          <p:nvPicPr>
            <p:cNvPr id="54" name="图片 53" descr="ramsey.jpg"/>
            <p:cNvPicPr>
              <a:picLocks noChangeAspect="1"/>
            </p:cNvPicPr>
            <p:nvPr/>
          </p:nvPicPr>
          <p:blipFill>
            <a:blip r:embed="rId10" cstate="print"/>
            <a:stretch>
              <a:fillRect/>
            </a:stretch>
          </p:blipFill>
          <p:spPr>
            <a:xfrm>
              <a:off x="381000" y="3352800"/>
              <a:ext cx="2285120" cy="1752600"/>
            </a:xfrm>
            <a:prstGeom prst="rect">
              <a:avLst/>
            </a:prstGeom>
          </p:spPr>
        </p:pic>
        <p:sp>
          <p:nvSpPr>
            <p:cNvPr id="55" name="TextBox 54"/>
            <p:cNvSpPr txBox="1"/>
            <p:nvPr/>
          </p:nvSpPr>
          <p:spPr>
            <a:xfrm rot="16200000">
              <a:off x="-71914" y="3963775"/>
              <a:ext cx="788716" cy="208663"/>
            </a:xfrm>
            <a:prstGeom prst="rect">
              <a:avLst/>
            </a:prstGeom>
            <a:noFill/>
          </p:spPr>
          <p:txBody>
            <a:bodyPr wrap="none" rtlCol="0">
              <a:spAutoFit/>
            </a:bodyPr>
            <a:lstStyle/>
            <a:p>
              <a:r>
                <a:rPr lang="en-US" sz="1400" b="1" dirty="0">
                  <a:latin typeface="Times New Roman" pitchFamily="18" charset="0"/>
                  <a:cs typeface="Times New Roman" pitchFamily="18" charset="0"/>
                </a:rPr>
                <a:t>Probability</a:t>
              </a:r>
            </a:p>
          </p:txBody>
        </p:sp>
        <p:sp>
          <p:nvSpPr>
            <p:cNvPr id="53" name="TextBox 52"/>
            <p:cNvSpPr txBox="1"/>
            <p:nvPr/>
          </p:nvSpPr>
          <p:spPr>
            <a:xfrm>
              <a:off x="1309388" y="4994942"/>
              <a:ext cx="407763" cy="231848"/>
            </a:xfrm>
            <a:prstGeom prst="rect">
              <a:avLst/>
            </a:prstGeom>
            <a:noFill/>
          </p:spPr>
          <p:txBody>
            <a:bodyPr wrap="none" rtlCol="0">
              <a:spAutoFit/>
            </a:bodyPr>
            <a:lstStyle/>
            <a:p>
              <a:r>
                <a:rPr lang="en-US" sz="1400" b="1" i="1" dirty="0">
                  <a:latin typeface="Symbol" pitchFamily="18" charset="2"/>
                  <a:cs typeface="Times New Roman" pitchFamily="18" charset="0"/>
                </a:rPr>
                <a:t>t</a:t>
              </a:r>
              <a:r>
                <a:rPr lang="en-US" sz="1400" b="1" dirty="0">
                  <a:latin typeface="Times New Roman" pitchFamily="18" charset="0"/>
                  <a:cs typeface="Times New Roman" pitchFamily="18" charset="0"/>
                </a:rPr>
                <a:t> (</a:t>
              </a:r>
              <a:r>
                <a:rPr lang="en-US" sz="1400" b="1" dirty="0">
                  <a:latin typeface="Symbol" pitchFamily="18" charset="2"/>
                  <a:cs typeface="Times New Roman" pitchFamily="18" charset="0"/>
                </a:rPr>
                <a:t>m</a:t>
              </a:r>
              <a:r>
                <a:rPr lang="en-US" sz="1400" b="1" dirty="0">
                  <a:latin typeface="Times New Roman" pitchFamily="18" charset="0"/>
                  <a:cs typeface="Times New Roman" pitchFamily="18" charset="0"/>
                </a:rPr>
                <a:t>s)</a:t>
              </a:r>
            </a:p>
          </p:txBody>
        </p:sp>
      </p:grpSp>
      <p:grpSp>
        <p:nvGrpSpPr>
          <p:cNvPr id="10" name="组合 85"/>
          <p:cNvGrpSpPr/>
          <p:nvPr/>
        </p:nvGrpSpPr>
        <p:grpSpPr>
          <a:xfrm>
            <a:off x="147861" y="3733800"/>
            <a:ext cx="3738339" cy="2934938"/>
            <a:chOff x="2937182" y="3657600"/>
            <a:chExt cx="3738339" cy="2934938"/>
          </a:xfrm>
        </p:grpSpPr>
        <p:grpSp>
          <p:nvGrpSpPr>
            <p:cNvPr id="11" name="组合 82"/>
            <p:cNvGrpSpPr/>
            <p:nvPr/>
          </p:nvGrpSpPr>
          <p:grpSpPr>
            <a:xfrm>
              <a:off x="3276600" y="3657600"/>
              <a:ext cx="3398921" cy="2743200"/>
              <a:chOff x="3382878" y="3962400"/>
              <a:chExt cx="3398921" cy="2743200"/>
            </a:xfrm>
          </p:grpSpPr>
          <p:pic>
            <p:nvPicPr>
              <p:cNvPr id="78" name="图片 77" descr="transmission.jpg"/>
              <p:cNvPicPr>
                <a:picLocks noChangeAspect="1"/>
              </p:cNvPicPr>
              <p:nvPr/>
            </p:nvPicPr>
            <p:blipFill>
              <a:blip r:embed="rId11" cstate="print"/>
              <a:stretch>
                <a:fillRect/>
              </a:stretch>
            </p:blipFill>
            <p:spPr>
              <a:xfrm>
                <a:off x="3382878" y="3962400"/>
                <a:ext cx="3398921" cy="2743200"/>
              </a:xfrm>
              <a:prstGeom prst="rect">
                <a:avLst/>
              </a:prstGeom>
            </p:spPr>
          </p:pic>
          <p:pic>
            <p:nvPicPr>
              <p:cNvPr id="61" name="图片 60" descr="IQ.jpg"/>
              <p:cNvPicPr>
                <a:picLocks noChangeAspect="1"/>
              </p:cNvPicPr>
              <p:nvPr/>
            </p:nvPicPr>
            <p:blipFill>
              <a:blip r:embed="rId12" cstate="print"/>
              <a:stretch>
                <a:fillRect/>
              </a:stretch>
            </p:blipFill>
            <p:spPr>
              <a:xfrm>
                <a:off x="5402580" y="4930590"/>
                <a:ext cx="1303020" cy="1306095"/>
              </a:xfrm>
              <a:prstGeom prst="rect">
                <a:avLst/>
              </a:prstGeom>
            </p:spPr>
          </p:pic>
          <p:sp>
            <p:nvSpPr>
              <p:cNvPr id="62" name="TextBox 61"/>
              <p:cNvSpPr txBox="1"/>
              <p:nvPr/>
            </p:nvSpPr>
            <p:spPr>
              <a:xfrm rot="16200000">
                <a:off x="5152704" y="5425078"/>
                <a:ext cx="264303" cy="235449"/>
              </a:xfrm>
              <a:prstGeom prst="rect">
                <a:avLst/>
              </a:prstGeom>
              <a:noFill/>
            </p:spPr>
            <p:txBody>
              <a:bodyPr wrap="none" rtlCol="0">
                <a:spAutoFit/>
              </a:bodyPr>
              <a:lstStyle/>
              <a:p>
                <a:r>
                  <a:rPr lang="en-US" altLang="zh-CN" sz="1100" b="1" i="1" dirty="0">
                    <a:latin typeface="Times New Roman" pitchFamily="18" charset="0"/>
                    <a:cs typeface="Times New Roman" pitchFamily="18" charset="0"/>
                  </a:rPr>
                  <a:t>Q</a:t>
                </a:r>
                <a:endParaRPr lang="en-US" sz="1100" b="1" i="1" dirty="0">
                  <a:latin typeface="Times New Roman" pitchFamily="18" charset="0"/>
                  <a:cs typeface="Times New Roman" pitchFamily="18" charset="0"/>
                </a:endParaRPr>
              </a:p>
            </p:txBody>
          </p:sp>
          <p:sp>
            <p:nvSpPr>
              <p:cNvPr id="63" name="TextBox 62"/>
              <p:cNvSpPr txBox="1"/>
              <p:nvPr/>
            </p:nvSpPr>
            <p:spPr>
              <a:xfrm>
                <a:off x="5941709" y="6208537"/>
                <a:ext cx="215251" cy="235449"/>
              </a:xfrm>
              <a:prstGeom prst="rect">
                <a:avLst/>
              </a:prstGeom>
              <a:noFill/>
            </p:spPr>
            <p:txBody>
              <a:bodyPr wrap="none" rtlCol="0">
                <a:spAutoFit/>
              </a:bodyPr>
              <a:lstStyle/>
              <a:p>
                <a:r>
                  <a:rPr lang="en-US" altLang="zh-CN" sz="1100" b="1" i="1" dirty="0">
                    <a:latin typeface="Times New Roman" pitchFamily="18" charset="0"/>
                    <a:cs typeface="Times New Roman" pitchFamily="18" charset="0"/>
                  </a:rPr>
                  <a:t>I</a:t>
                </a:r>
                <a:endParaRPr lang="en-US" sz="1100" b="1" i="1" dirty="0">
                  <a:latin typeface="Times New Roman" pitchFamily="18" charset="0"/>
                  <a:cs typeface="Times New Roman" pitchFamily="18" charset="0"/>
                </a:endParaRPr>
              </a:p>
            </p:txBody>
          </p:sp>
          <p:grpSp>
            <p:nvGrpSpPr>
              <p:cNvPr id="12" name="组合 74"/>
              <p:cNvGrpSpPr/>
              <p:nvPr/>
            </p:nvGrpSpPr>
            <p:grpSpPr>
              <a:xfrm>
                <a:off x="3895756" y="4260751"/>
                <a:ext cx="2741264" cy="1164675"/>
                <a:chOff x="1449946" y="4649513"/>
                <a:chExt cx="3045854" cy="1294087"/>
              </a:xfrm>
            </p:grpSpPr>
            <p:sp>
              <p:nvSpPr>
                <p:cNvPr id="74" name="矩形 73"/>
                <p:cNvSpPr/>
                <p:nvPr/>
              </p:nvSpPr>
              <p:spPr>
                <a:xfrm>
                  <a:off x="3962400" y="5410200"/>
                  <a:ext cx="5334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组合 72"/>
                <p:cNvGrpSpPr/>
                <p:nvPr/>
              </p:nvGrpSpPr>
              <p:grpSpPr>
                <a:xfrm>
                  <a:off x="1449946" y="4649513"/>
                  <a:ext cx="396416" cy="558828"/>
                  <a:chOff x="764146" y="4492351"/>
                  <a:chExt cx="396416" cy="558828"/>
                </a:xfrm>
              </p:grpSpPr>
              <p:sp>
                <p:nvSpPr>
                  <p:cNvPr id="69" name="椭圆 68"/>
                  <p:cNvSpPr>
                    <a:spLocks noChangeAspect="1"/>
                  </p:cNvSpPr>
                  <p:nvPr/>
                </p:nvSpPr>
                <p:spPr>
                  <a:xfrm>
                    <a:off x="764146" y="4492351"/>
                    <a:ext cx="57150" cy="5715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1" name="Object 13"/>
                  <p:cNvGraphicFramePr>
                    <a:graphicFrameLocks noChangeAspect="1"/>
                  </p:cNvGraphicFramePr>
                  <p:nvPr/>
                </p:nvGraphicFramePr>
                <p:xfrm>
                  <a:off x="884174" y="4685151"/>
                  <a:ext cx="276388" cy="366028"/>
                </p:xfrm>
                <a:graphic>
                  <a:graphicData uri="http://schemas.openxmlformats.org/presentationml/2006/ole">
                    <p:oleObj spid="_x0000_s128052" name="公式" r:id="rId13" imgW="4572000" imgH="6096000" progId="Equation.3">
                      <p:embed/>
                    </p:oleObj>
                  </a:graphicData>
                </a:graphic>
              </p:graphicFrame>
              <p:sp>
                <p:nvSpPr>
                  <p:cNvPr id="72" name="椭圆 71"/>
                  <p:cNvSpPr>
                    <a:spLocks noChangeAspect="1"/>
                  </p:cNvSpPr>
                  <p:nvPr/>
                </p:nvSpPr>
                <p:spPr>
                  <a:xfrm>
                    <a:off x="768966" y="4829584"/>
                    <a:ext cx="57150" cy="571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2" name="Object 13"/>
              <p:cNvGraphicFramePr>
                <a:graphicFrameLocks noChangeAspect="1"/>
              </p:cNvGraphicFramePr>
              <p:nvPr/>
            </p:nvGraphicFramePr>
            <p:xfrm>
              <a:off x="4001520" y="4135170"/>
              <a:ext cx="282575" cy="330200"/>
            </p:xfrm>
            <a:graphic>
              <a:graphicData uri="http://schemas.openxmlformats.org/presentationml/2006/ole">
                <p:oleObj spid="_x0000_s128053" name="公式" r:id="rId14" imgW="5181600" imgH="6096000" progId="Equation.3">
                  <p:embed/>
                </p:oleObj>
              </a:graphicData>
            </a:graphic>
          </p:graphicFrame>
        </p:grpSp>
        <p:sp>
          <p:nvSpPr>
            <p:cNvPr id="84" name="TextBox 83"/>
            <p:cNvSpPr txBox="1"/>
            <p:nvPr/>
          </p:nvSpPr>
          <p:spPr>
            <a:xfrm rot="16200000">
              <a:off x="2486033" y="4848965"/>
              <a:ext cx="1210075" cy="307777"/>
            </a:xfrm>
            <a:prstGeom prst="rect">
              <a:avLst/>
            </a:prstGeom>
            <a:noFill/>
          </p:spPr>
          <p:txBody>
            <a:bodyPr wrap="none" rtlCol="0">
              <a:spAutoFit/>
            </a:bodyPr>
            <a:lstStyle/>
            <a:p>
              <a:r>
                <a:rPr lang="en-US" altLang="zh-CN" sz="1400" b="1" dirty="0">
                  <a:latin typeface="Times New Roman" pitchFamily="18" charset="0"/>
                  <a:cs typeface="Times New Roman" pitchFamily="18" charset="0"/>
                </a:rPr>
                <a:t>Transmission</a:t>
              </a:r>
              <a:endParaRPr lang="en-US" sz="1400" b="1" dirty="0">
                <a:latin typeface="Times New Roman" pitchFamily="18" charset="0"/>
                <a:cs typeface="Times New Roman" pitchFamily="18" charset="0"/>
              </a:endParaRPr>
            </a:p>
          </p:txBody>
        </p:sp>
        <p:sp>
          <p:nvSpPr>
            <p:cNvPr id="85" name="TextBox 84"/>
            <p:cNvSpPr txBox="1"/>
            <p:nvPr/>
          </p:nvSpPr>
          <p:spPr>
            <a:xfrm>
              <a:off x="4586670" y="6300150"/>
              <a:ext cx="769763" cy="292388"/>
            </a:xfrm>
            <a:prstGeom prst="rect">
              <a:avLst/>
            </a:prstGeom>
            <a:noFill/>
          </p:spPr>
          <p:txBody>
            <a:bodyPr wrap="none" rtlCol="0">
              <a:spAutoFit/>
            </a:bodyPr>
            <a:lstStyle/>
            <a:p>
              <a:r>
                <a:rPr lang="en-US" sz="1300" b="1" i="1" dirty="0">
                  <a:latin typeface="Times New Roman" pitchFamily="18" charset="0"/>
                  <a:cs typeface="Times New Roman" pitchFamily="18" charset="0"/>
                </a:rPr>
                <a:t>f</a:t>
              </a:r>
              <a:r>
                <a:rPr lang="en-US" sz="1300" b="1" dirty="0">
                  <a:latin typeface="Times New Roman" pitchFamily="18" charset="0"/>
                  <a:cs typeface="Times New Roman" pitchFamily="18" charset="0"/>
                </a:rPr>
                <a:t>  (GHz)</a:t>
              </a:r>
            </a:p>
          </p:txBody>
        </p:sp>
      </p:grpSp>
      <p:graphicFrame>
        <p:nvGraphicFramePr>
          <p:cNvPr id="47" name="表格 46"/>
          <p:cNvGraphicFramePr>
            <a:graphicFrameLocks noGrp="1"/>
          </p:cNvGraphicFramePr>
          <p:nvPr/>
        </p:nvGraphicFramePr>
        <p:xfrm>
          <a:off x="7543800" y="3996571"/>
          <a:ext cx="1447800" cy="2219960"/>
        </p:xfrm>
        <a:graphic>
          <a:graphicData uri="http://schemas.openxmlformats.org/drawingml/2006/table">
            <a:tbl>
              <a:tblPr firstRow="1" bandRow="1">
                <a:tableStyleId>{5C22544A-7EE6-4342-B048-85BDC9FD1C3A}</a:tableStyleId>
              </a:tblPr>
              <a:tblGrid>
                <a:gridCol w="533400">
                  <a:extLst>
                    <a:ext uri="{9D8B030D-6E8A-4147-A177-3AD203B41FA5}">
                      <a16:colId xmlns="" xmlns:a16="http://schemas.microsoft.com/office/drawing/2014/main" val="20000"/>
                    </a:ext>
                  </a:extLst>
                </a:gridCol>
                <a:gridCol w="914400">
                  <a:extLst>
                    <a:ext uri="{9D8B030D-6E8A-4147-A177-3AD203B41FA5}">
                      <a16:colId xmlns="" xmlns:a16="http://schemas.microsoft.com/office/drawing/2014/main" val="20001"/>
                    </a:ext>
                  </a:extLst>
                </a:gridCol>
              </a:tblGrid>
              <a:tr h="304800">
                <a:tc>
                  <a:txBody>
                    <a:bodyPr/>
                    <a:lstStyle/>
                    <a:p>
                      <a:pPr algn="ctr"/>
                      <a:r>
                        <a:rPr lang="en-US" b="0" i="1" dirty="0" err="1">
                          <a:solidFill>
                            <a:schemeClr val="tx1"/>
                          </a:solidFill>
                          <a:latin typeface="Symbol" pitchFamily="18" charset="2"/>
                        </a:rPr>
                        <a:t>w</a:t>
                      </a:r>
                      <a:r>
                        <a:rPr lang="en-US" b="0" i="1" baseline="-25000" dirty="0" err="1">
                          <a:solidFill>
                            <a:schemeClr val="tx1"/>
                          </a:solidFill>
                        </a:rPr>
                        <a:t>ge</a:t>
                      </a:r>
                      <a:endParaRPr lang="en-US" b="0" i="1" baseline="0" dirty="0">
                        <a:solidFill>
                          <a:schemeClr val="tx1"/>
                        </a:solidFill>
                      </a:endParaRPr>
                    </a:p>
                  </a:txBody>
                  <a:tcPr>
                    <a:solidFill>
                      <a:schemeClr val="tx2">
                        <a:lumMod val="20000"/>
                        <a:lumOff val="80000"/>
                      </a:schemeClr>
                    </a:solidFill>
                  </a:tcPr>
                </a:tc>
                <a:tc>
                  <a:txBody>
                    <a:bodyPr/>
                    <a:lstStyle/>
                    <a:p>
                      <a:pPr algn="ctr"/>
                      <a:r>
                        <a:rPr lang="en-US" sz="1200" b="0" dirty="0">
                          <a:solidFill>
                            <a:schemeClr val="tx1"/>
                          </a:solidFill>
                        </a:rPr>
                        <a:t>5.665 GHz</a:t>
                      </a:r>
                      <a:endParaRPr lang="en-US" b="0" dirty="0">
                        <a:solidFill>
                          <a:schemeClr val="tx1"/>
                        </a:solidFill>
                      </a:endParaRPr>
                    </a:p>
                  </a:txBody>
                  <a:tcPr anchor="ctr">
                    <a:solidFill>
                      <a:schemeClr val="tx2">
                        <a:lumMod val="20000"/>
                        <a:lumOff val="80000"/>
                      </a:schemeClr>
                    </a:solidFill>
                  </a:tcPr>
                </a:tc>
                <a:extLst>
                  <a:ext uri="{0D108BD9-81ED-4DB2-BD59-A6C34878D82A}">
                    <a16:rowId xmlns=""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i="1" dirty="0" err="1">
                          <a:solidFill>
                            <a:schemeClr val="tx1"/>
                          </a:solidFill>
                          <a:latin typeface="Symbol" pitchFamily="18" charset="2"/>
                        </a:rPr>
                        <a:t>w</a:t>
                      </a:r>
                      <a:r>
                        <a:rPr lang="en-US" b="0" i="1" baseline="-25000" dirty="0" err="1">
                          <a:solidFill>
                            <a:schemeClr val="tx1"/>
                          </a:solidFill>
                        </a:rPr>
                        <a:t>ef</a:t>
                      </a:r>
                      <a:endParaRPr lang="en-US" b="0" i="1" baseline="-250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5.417 GHz</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nchor="ctr"/>
                </a:tc>
                <a:extLst>
                  <a:ext uri="{0D108BD9-81ED-4DB2-BD59-A6C34878D82A}">
                    <a16:rowId xmlns="" xmlns:a16="http://schemas.microsoft.com/office/drawing/2014/main" val="10001"/>
                  </a:ext>
                </a:extLst>
              </a:tr>
              <a:tr h="370840">
                <a:tc>
                  <a:txBody>
                    <a:bodyPr/>
                    <a:lstStyle/>
                    <a:p>
                      <a:pPr algn="ctr"/>
                      <a:endParaRPr lang="en-US" b="0" dirty="0">
                        <a:solidFill>
                          <a:schemeClr val="tx1"/>
                        </a:solidFill>
                      </a:endParaRPr>
                    </a:p>
                  </a:txBody>
                  <a:tcPr anchor="ctr"/>
                </a:tc>
                <a:tc>
                  <a:txBody>
                    <a:bodyPr/>
                    <a:lstStyle/>
                    <a:p>
                      <a:pPr algn="ctr"/>
                      <a:r>
                        <a:rPr lang="en-US" sz="1200" b="0" dirty="0">
                          <a:solidFill>
                            <a:schemeClr val="tx1"/>
                          </a:solidFill>
                        </a:rPr>
                        <a:t>29 </a:t>
                      </a:r>
                      <a:r>
                        <a:rPr lang="en-US" sz="1200" b="0" dirty="0">
                          <a:solidFill>
                            <a:schemeClr val="tx1"/>
                          </a:solidFill>
                          <a:latin typeface="Symbol" pitchFamily="18" charset="2"/>
                        </a:rPr>
                        <a:t>m</a:t>
                      </a:r>
                      <a:r>
                        <a:rPr lang="en-US" sz="1200" b="0" dirty="0">
                          <a:solidFill>
                            <a:schemeClr val="tx1"/>
                          </a:solidFill>
                        </a:rPr>
                        <a:t>s</a:t>
                      </a:r>
                    </a:p>
                  </a:txBody>
                  <a:tcPr anchor="ctr"/>
                </a:tc>
                <a:extLst>
                  <a:ext uri="{0D108BD9-81ED-4DB2-BD59-A6C34878D82A}">
                    <a16:rowId xmlns="" xmlns:a16="http://schemas.microsoft.com/office/drawing/2014/main" val="10002"/>
                  </a:ext>
                </a:extLst>
              </a:tr>
              <a:tr h="370840">
                <a:tc>
                  <a:txBody>
                    <a:bodyPr/>
                    <a:lstStyle/>
                    <a:p>
                      <a:pPr algn="ctr"/>
                      <a:endParaRPr lang="en-US" b="0" dirty="0">
                        <a:solidFill>
                          <a:schemeClr val="tx1"/>
                        </a:solidFill>
                      </a:endParaRPr>
                    </a:p>
                  </a:txBody>
                  <a:tcPr anchor="ctr"/>
                </a:tc>
                <a:tc>
                  <a:txBody>
                    <a:bodyPr/>
                    <a:lstStyle/>
                    <a:p>
                      <a:pPr algn="ctr"/>
                      <a:r>
                        <a:rPr lang="en-US" sz="1200" b="0" dirty="0">
                          <a:solidFill>
                            <a:schemeClr val="tx1"/>
                          </a:solidFill>
                        </a:rPr>
                        <a:t>9 </a:t>
                      </a:r>
                      <a:r>
                        <a:rPr lang="en-US" sz="1200" b="0" dirty="0">
                          <a:solidFill>
                            <a:schemeClr val="tx1"/>
                          </a:solidFill>
                          <a:latin typeface="Symbol" pitchFamily="18" charset="2"/>
                        </a:rPr>
                        <a:t>m</a:t>
                      </a:r>
                      <a:r>
                        <a:rPr lang="en-US" sz="1200" b="0" dirty="0">
                          <a:solidFill>
                            <a:schemeClr val="tx1"/>
                          </a:solidFill>
                        </a:rPr>
                        <a:t>s</a:t>
                      </a:r>
                    </a:p>
                  </a:txBody>
                  <a:tcPr anchor="ctr"/>
                </a:tc>
                <a:extLst>
                  <a:ext uri="{0D108BD9-81ED-4DB2-BD59-A6C34878D82A}">
                    <a16:rowId xmlns="" xmlns:a16="http://schemas.microsoft.com/office/drawing/2014/main" val="10003"/>
                  </a:ext>
                </a:extLst>
              </a:tr>
              <a:tr h="370840">
                <a:tc>
                  <a:txBody>
                    <a:bodyPr/>
                    <a:lstStyle/>
                    <a:p>
                      <a:pPr algn="ctr"/>
                      <a:endParaRPr lang="en-US" b="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5.9 </a:t>
                      </a:r>
                      <a:r>
                        <a:rPr kumimoji="0" lang="en-US" sz="1200" b="0" i="0" u="none" strike="noStrike" kern="1200" cap="none" spc="0" normalizeH="0" baseline="0" noProof="0" dirty="0">
                          <a:ln>
                            <a:noFill/>
                          </a:ln>
                          <a:solidFill>
                            <a:prstClr val="black"/>
                          </a:solidFill>
                          <a:effectLst/>
                          <a:uLnTx/>
                          <a:uFillTx/>
                          <a:latin typeface="Symbol" pitchFamily="18" charset="2"/>
                          <a:ea typeface="+mn-ea"/>
                          <a:cs typeface="+mn-cs"/>
                        </a:rPr>
                        <a:t>m</a:t>
                      </a:r>
                      <a:r>
                        <a:rPr kumimoji="0" lang="en-US" sz="1200" b="0" i="0" u="none" strike="noStrike" kern="1200" cap="none" spc="0" normalizeH="0" baseline="0" noProof="0" dirty="0">
                          <a:ln>
                            <a:noFill/>
                          </a:ln>
                          <a:solidFill>
                            <a:prstClr val="black"/>
                          </a:solidFill>
                          <a:effectLst/>
                          <a:uLnTx/>
                          <a:uFillTx/>
                          <a:latin typeface="+mn-lt"/>
                          <a:ea typeface="+mn-ea"/>
                          <a:cs typeface="+mn-cs"/>
                        </a:rPr>
                        <a:t>s</a:t>
                      </a:r>
                    </a:p>
                  </a:txBody>
                  <a:tcPr anchor="ctr"/>
                </a:tc>
                <a:extLst>
                  <a:ext uri="{0D108BD9-81ED-4DB2-BD59-A6C34878D82A}">
                    <a16:rowId xmlns="" xmlns:a16="http://schemas.microsoft.com/office/drawing/2014/main" val="10004"/>
                  </a:ext>
                </a:extLst>
              </a:tr>
              <a:tr h="370840">
                <a:tc>
                  <a:txBody>
                    <a:bodyPr/>
                    <a:lstStyle/>
                    <a:p>
                      <a:pPr algn="ctr"/>
                      <a:endParaRPr lang="en-US" b="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5.8 </a:t>
                      </a:r>
                      <a:r>
                        <a:rPr kumimoji="0" lang="en-US" sz="1200" b="0" i="0" u="none" strike="noStrike" kern="1200" cap="none" spc="0" normalizeH="0" baseline="0" noProof="0" dirty="0">
                          <a:ln>
                            <a:noFill/>
                          </a:ln>
                          <a:solidFill>
                            <a:prstClr val="black"/>
                          </a:solidFill>
                          <a:effectLst/>
                          <a:uLnTx/>
                          <a:uFillTx/>
                          <a:latin typeface="Symbol" pitchFamily="18" charset="2"/>
                          <a:ea typeface="+mn-ea"/>
                          <a:cs typeface="+mn-cs"/>
                        </a:rPr>
                        <a:t>m</a:t>
                      </a:r>
                      <a:r>
                        <a:rPr kumimoji="0" lang="en-US" sz="1200" b="0" i="0" u="none" strike="noStrike" kern="1200" cap="none" spc="0" normalizeH="0" baseline="0" noProof="0" dirty="0">
                          <a:ln>
                            <a:noFill/>
                          </a:ln>
                          <a:solidFill>
                            <a:prstClr val="black"/>
                          </a:solidFill>
                          <a:effectLst/>
                          <a:uLnTx/>
                          <a:uFillTx/>
                          <a:latin typeface="+mn-lt"/>
                          <a:ea typeface="+mn-ea"/>
                          <a:cs typeface="+mn-cs"/>
                        </a:rPr>
                        <a:t>s</a:t>
                      </a:r>
                    </a:p>
                  </a:txBody>
                  <a:tcPr anchor="ctr"/>
                </a:tc>
                <a:extLst>
                  <a:ext uri="{0D108BD9-81ED-4DB2-BD59-A6C34878D82A}">
                    <a16:rowId xmlns="" xmlns:a16="http://schemas.microsoft.com/office/drawing/2014/main" val="10005"/>
                  </a:ext>
                </a:extLst>
              </a:tr>
            </a:tbl>
          </a:graphicData>
        </a:graphic>
      </p:graphicFrame>
      <p:grpSp>
        <p:nvGrpSpPr>
          <p:cNvPr id="14" name="组合 49"/>
          <p:cNvGrpSpPr/>
          <p:nvPr/>
        </p:nvGrpSpPr>
        <p:grpSpPr>
          <a:xfrm>
            <a:off x="7696200" y="4758571"/>
            <a:ext cx="325438" cy="1427163"/>
            <a:chOff x="7273925" y="4648200"/>
            <a:chExt cx="325438" cy="1427163"/>
          </a:xfrm>
          <a:effectLst>
            <a:outerShdw blurRad="50800" dist="38100" dir="2700000" algn="tl" rotWithShape="0">
              <a:prstClr val="black">
                <a:alpha val="40000"/>
              </a:prstClr>
            </a:outerShdw>
          </a:effectLst>
        </p:grpSpPr>
        <p:graphicFrame>
          <p:nvGraphicFramePr>
            <p:cNvPr id="24585" name="Object 9"/>
            <p:cNvGraphicFramePr>
              <a:graphicFrameLocks noChangeAspect="1"/>
            </p:cNvGraphicFramePr>
            <p:nvPr/>
          </p:nvGraphicFramePr>
          <p:xfrm>
            <a:off x="7286625" y="4648200"/>
            <a:ext cx="257175" cy="309562"/>
          </p:xfrm>
          <a:graphic>
            <a:graphicData uri="http://schemas.openxmlformats.org/presentationml/2006/ole">
              <p:oleObj spid="_x0000_s128054" name="公式" r:id="rId15" imgW="4572000" imgH="5486400" progId="Equation.3">
                <p:embed/>
              </p:oleObj>
            </a:graphicData>
          </a:graphic>
        </p:graphicFrame>
        <p:graphicFrame>
          <p:nvGraphicFramePr>
            <p:cNvPr id="24586" name="Object 10"/>
            <p:cNvGraphicFramePr>
              <a:graphicFrameLocks noChangeAspect="1"/>
            </p:cNvGraphicFramePr>
            <p:nvPr/>
          </p:nvGraphicFramePr>
          <p:xfrm>
            <a:off x="7291431" y="5016500"/>
            <a:ext cx="290513" cy="309563"/>
          </p:xfrm>
          <a:graphic>
            <a:graphicData uri="http://schemas.openxmlformats.org/presentationml/2006/ole">
              <p:oleObj spid="_x0000_s128055" name="公式" r:id="rId16" imgW="5181600" imgH="5486400" progId="Equation.3">
                <p:embed/>
              </p:oleObj>
            </a:graphicData>
          </a:graphic>
        </p:graphicFrame>
        <p:graphicFrame>
          <p:nvGraphicFramePr>
            <p:cNvPr id="24587" name="Object 11"/>
            <p:cNvGraphicFramePr>
              <a:graphicFrameLocks noChangeAspect="1"/>
            </p:cNvGraphicFramePr>
            <p:nvPr/>
          </p:nvGraphicFramePr>
          <p:xfrm>
            <a:off x="7273925" y="5405438"/>
            <a:ext cx="325438" cy="309562"/>
          </p:xfrm>
          <a:graphic>
            <a:graphicData uri="http://schemas.openxmlformats.org/presentationml/2006/ole">
              <p:oleObj spid="_x0000_s128056" name="公式" r:id="rId17" imgW="5791200" imgH="5486400" progId="Equation.3">
                <p:embed/>
              </p:oleObj>
            </a:graphicData>
          </a:graphic>
        </p:graphicFrame>
        <p:graphicFrame>
          <p:nvGraphicFramePr>
            <p:cNvPr id="24588" name="Object 12"/>
            <p:cNvGraphicFramePr>
              <a:graphicFrameLocks noChangeAspect="1"/>
            </p:cNvGraphicFramePr>
            <p:nvPr/>
          </p:nvGraphicFramePr>
          <p:xfrm>
            <a:off x="7278688" y="5765800"/>
            <a:ext cx="307975" cy="309563"/>
          </p:xfrm>
          <a:graphic>
            <a:graphicData uri="http://schemas.openxmlformats.org/presentationml/2006/ole">
              <p:oleObj spid="_x0000_s128057" name="公式" r:id="rId18" imgW="5486400" imgH="5486400" progId="Equation.3">
                <p:embed/>
              </p:oleObj>
            </a:graphicData>
          </a:graphic>
        </p:graphicFrame>
      </p:grpSp>
      <p:pic>
        <p:nvPicPr>
          <p:cNvPr id="59" name="Picture 2" descr="http://www.sustc.edu.cn/upload/images/pangcq/logo/%E6%A0%A1%E5%BE%BD.png"/>
          <p:cNvPicPr>
            <a:picLocks noChangeAspect="1" noChangeArrowheads="1"/>
          </p:cNvPicPr>
          <p:nvPr/>
        </p:nvPicPr>
        <p:blipFill>
          <a:blip r:embed="rId19" cstate="print"/>
          <a:srcRect/>
          <a:stretch>
            <a:fillRect/>
          </a:stretch>
        </p:blipFill>
        <p:spPr bwMode="auto">
          <a:xfrm>
            <a:off x="7467600" y="12711"/>
            <a:ext cx="1180148" cy="848678"/>
          </a:xfrm>
          <a:prstGeom prst="rect">
            <a:avLst/>
          </a:prstGeom>
          <a:noFill/>
        </p:spPr>
      </p:pic>
      <p:pic>
        <p:nvPicPr>
          <p:cNvPr id="60" name="图片 59" descr="icon.png"/>
          <p:cNvPicPr>
            <a:picLocks/>
          </p:cNvPicPr>
          <p:nvPr/>
        </p:nvPicPr>
        <p:blipFill>
          <a:blip r:embed="rId20"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merge.jpg"/>
          <p:cNvPicPr>
            <a:picLocks noChangeAspect="1"/>
          </p:cNvPicPr>
          <p:nvPr/>
        </p:nvPicPr>
        <p:blipFill>
          <a:blip r:embed="rId2" cstate="print"/>
          <a:stretch>
            <a:fillRect/>
          </a:stretch>
        </p:blipFill>
        <p:spPr>
          <a:xfrm>
            <a:off x="227810" y="990600"/>
            <a:ext cx="2743990" cy="5715000"/>
          </a:xfrm>
          <a:prstGeom prst="rect">
            <a:avLst/>
          </a:prstGeom>
        </p:spPr>
      </p:pic>
      <p:sp>
        <p:nvSpPr>
          <p:cNvPr id="16" name="矩形 15"/>
          <p:cNvSpPr/>
          <p:nvPr/>
        </p:nvSpPr>
        <p:spPr>
          <a:xfrm>
            <a:off x="3048000" y="2448580"/>
            <a:ext cx="1091966" cy="523220"/>
          </a:xfrm>
          <a:prstGeom prst="rect">
            <a:avLst/>
          </a:prstGeom>
        </p:spPr>
        <p:txBody>
          <a:bodyPr wrap="none">
            <a:spAutoFit/>
          </a:bodyPr>
          <a:lstStyle/>
          <a:p>
            <a:pPr marL="589338" lvl="0" indent="-401822">
              <a:spcBef>
                <a:spcPts val="1687"/>
              </a:spcBef>
              <a:buClr>
                <a:srgbClr val="7249E3"/>
              </a:buClr>
              <a:buSzPct val="100000"/>
            </a:pPr>
            <a:r>
              <a:rPr lang="en-US" altLang="zh-CN" sz="2800" dirty="0" err="1">
                <a:latin typeface="Times New Roman" pitchFamily="18" charset="0"/>
                <a:ea typeface="宋体" charset="-122"/>
                <a:cs typeface="ヒラギノ明朝 ProN W3" charset="0"/>
                <a:sym typeface="Palatino" charset="0"/>
              </a:rPr>
              <a:t>ionQ</a:t>
            </a:r>
            <a:endParaRPr lang="zh-CN" altLang="en-US" sz="2800" dirty="0">
              <a:latin typeface="Times New Roman" pitchFamily="18" charset="0"/>
              <a:ea typeface="宋体" charset="-122"/>
              <a:cs typeface="ヒラギノ明朝 ProN W3" charset="0"/>
              <a:sym typeface="Palatino" charset="0"/>
            </a:endParaRPr>
          </a:p>
        </p:txBody>
      </p:sp>
      <p:sp>
        <p:nvSpPr>
          <p:cNvPr id="17" name="矩形 16"/>
          <p:cNvSpPr/>
          <p:nvPr/>
        </p:nvSpPr>
        <p:spPr>
          <a:xfrm>
            <a:off x="3240502" y="4699799"/>
            <a:ext cx="2550698" cy="830997"/>
          </a:xfrm>
          <a:prstGeom prst="rect">
            <a:avLst/>
          </a:prstGeom>
        </p:spPr>
        <p:txBody>
          <a:bodyPr wrap="none">
            <a:spAutoFit/>
          </a:bodyPr>
          <a:lstStyle/>
          <a:p>
            <a:pPr lvl="0">
              <a:buClr>
                <a:srgbClr val="7249E3"/>
              </a:buClr>
              <a:buSzPct val="100000"/>
            </a:pPr>
            <a:r>
              <a:rPr lang="en-US" altLang="zh-CN" sz="2400" dirty="0">
                <a:latin typeface="Times New Roman" pitchFamily="18" charset="0"/>
                <a:ea typeface="宋体" charset="-122"/>
                <a:cs typeface="ヒラギノ明朝 ProN W3" charset="0"/>
                <a:sym typeface="Palatino" charset="0"/>
              </a:rPr>
              <a:t>Quantum Diamond</a:t>
            </a:r>
          </a:p>
          <a:p>
            <a:pPr lvl="0">
              <a:buClr>
                <a:srgbClr val="7249E3"/>
              </a:buClr>
              <a:buSzPct val="100000"/>
            </a:pPr>
            <a:r>
              <a:rPr lang="en-US" altLang="zh-CN" sz="2400" dirty="0">
                <a:latin typeface="Times New Roman" pitchFamily="18" charset="0"/>
                <a:ea typeface="宋体" charset="-122"/>
                <a:cs typeface="ヒラギノ明朝 ProN W3" charset="0"/>
                <a:sym typeface="Palatino" charset="0"/>
              </a:rPr>
              <a:t>Technologies</a:t>
            </a:r>
            <a:endParaRPr lang="zh-CN" altLang="en-US" sz="2400" dirty="0">
              <a:latin typeface="Times New Roman" pitchFamily="18" charset="0"/>
              <a:ea typeface="宋体" charset="-122"/>
              <a:cs typeface="ヒラギノ明朝 ProN W3" charset="0"/>
              <a:sym typeface="Palatino" charset="0"/>
            </a:endParaRPr>
          </a:p>
        </p:txBody>
      </p:sp>
      <p:pic>
        <p:nvPicPr>
          <p:cNvPr id="18" name="图片 17" descr="4.jpg"/>
          <p:cNvPicPr>
            <a:picLocks noChangeAspect="1"/>
          </p:cNvPicPr>
          <p:nvPr/>
        </p:nvPicPr>
        <p:blipFill>
          <a:blip r:embed="rId3" cstate="print"/>
          <a:stretch>
            <a:fillRect/>
          </a:stretch>
        </p:blipFill>
        <p:spPr>
          <a:xfrm>
            <a:off x="3308080" y="1371600"/>
            <a:ext cx="1644919" cy="612470"/>
          </a:xfrm>
          <a:prstGeom prst="rect">
            <a:avLst/>
          </a:prstGeom>
        </p:spPr>
      </p:pic>
      <p:pic>
        <p:nvPicPr>
          <p:cNvPr id="19" name="Picture 6" descr="Image result for IBM"/>
          <p:cNvPicPr>
            <a:picLocks noChangeAspect="1" noChangeArrowheads="1"/>
          </p:cNvPicPr>
          <p:nvPr/>
        </p:nvPicPr>
        <p:blipFill>
          <a:blip r:embed="rId4" cstate="print"/>
          <a:srcRect/>
          <a:stretch>
            <a:fillRect/>
          </a:stretch>
        </p:blipFill>
        <p:spPr bwMode="auto">
          <a:xfrm>
            <a:off x="5029200" y="1358306"/>
            <a:ext cx="1176802" cy="622894"/>
          </a:xfrm>
          <a:prstGeom prst="rect">
            <a:avLst/>
          </a:prstGeom>
          <a:noFill/>
        </p:spPr>
      </p:pic>
      <p:pic>
        <p:nvPicPr>
          <p:cNvPr id="20" name="Picture 8" descr="Image result for intel"/>
          <p:cNvPicPr>
            <a:picLocks noChangeAspect="1" noChangeArrowheads="1"/>
          </p:cNvPicPr>
          <p:nvPr/>
        </p:nvPicPr>
        <p:blipFill>
          <a:blip r:embed="rId5" cstate="print"/>
          <a:srcRect/>
          <a:stretch>
            <a:fillRect/>
          </a:stretch>
        </p:blipFill>
        <p:spPr bwMode="auto">
          <a:xfrm>
            <a:off x="3352799" y="3625796"/>
            <a:ext cx="685800" cy="685800"/>
          </a:xfrm>
          <a:prstGeom prst="rect">
            <a:avLst/>
          </a:prstGeom>
          <a:noFill/>
        </p:spPr>
      </p:pic>
      <p:pic>
        <p:nvPicPr>
          <p:cNvPr id="21" name="图片 20" descr="5.jpg"/>
          <p:cNvPicPr>
            <a:picLocks noChangeAspect="1"/>
          </p:cNvPicPr>
          <p:nvPr/>
        </p:nvPicPr>
        <p:blipFill>
          <a:blip r:embed="rId6" cstate="print"/>
          <a:stretch>
            <a:fillRect/>
          </a:stretch>
        </p:blipFill>
        <p:spPr>
          <a:xfrm>
            <a:off x="3166635" y="5804586"/>
            <a:ext cx="1113745" cy="824814"/>
          </a:xfrm>
          <a:prstGeom prst="rect">
            <a:avLst/>
          </a:prstGeom>
        </p:spPr>
      </p:pic>
      <p:pic>
        <p:nvPicPr>
          <p:cNvPr id="22" name="Picture 10" descr="Related image"/>
          <p:cNvPicPr>
            <a:picLocks noChangeAspect="1" noChangeArrowheads="1"/>
          </p:cNvPicPr>
          <p:nvPr/>
        </p:nvPicPr>
        <p:blipFill>
          <a:blip r:embed="rId7" cstate="print"/>
          <a:srcRect/>
          <a:stretch>
            <a:fillRect/>
          </a:stretch>
        </p:blipFill>
        <p:spPr bwMode="auto">
          <a:xfrm>
            <a:off x="4572000" y="5867935"/>
            <a:ext cx="2624565" cy="685265"/>
          </a:xfrm>
          <a:prstGeom prst="rect">
            <a:avLst/>
          </a:prstGeom>
          <a:noFill/>
        </p:spPr>
      </p:pic>
      <p:pic>
        <p:nvPicPr>
          <p:cNvPr id="23" name="Picture 8" descr="Image result for mit lincoln lab"/>
          <p:cNvPicPr>
            <a:picLocks noChangeAspect="1" noChangeArrowheads="1"/>
          </p:cNvPicPr>
          <p:nvPr/>
        </p:nvPicPr>
        <p:blipFill>
          <a:blip r:embed="rId8" cstate="print"/>
          <a:srcRect/>
          <a:stretch>
            <a:fillRect/>
          </a:stretch>
        </p:blipFill>
        <p:spPr bwMode="auto">
          <a:xfrm>
            <a:off x="6248400" y="1142999"/>
            <a:ext cx="1752600" cy="1153026"/>
          </a:xfrm>
          <a:prstGeom prst="rect">
            <a:avLst/>
          </a:prstGeom>
          <a:noFill/>
          <a:effectLst/>
        </p:spPr>
      </p:pic>
      <p:pic>
        <p:nvPicPr>
          <p:cNvPr id="24" name="Picture 2" descr="Related image">
            <a:hlinkClick r:id="rId9"/>
          </p:cNvPr>
          <p:cNvPicPr>
            <a:picLocks noChangeAspect="1" noChangeArrowheads="1"/>
          </p:cNvPicPr>
          <p:nvPr/>
        </p:nvPicPr>
        <p:blipFill>
          <a:blip r:embed="rId10" cstate="print"/>
          <a:srcRect/>
          <a:stretch>
            <a:fillRect/>
          </a:stretch>
        </p:blipFill>
        <p:spPr bwMode="auto">
          <a:xfrm>
            <a:off x="8001000" y="1143000"/>
            <a:ext cx="762000" cy="907143"/>
          </a:xfrm>
          <a:prstGeom prst="rect">
            <a:avLst/>
          </a:prstGeom>
          <a:noFill/>
        </p:spPr>
      </p:pic>
      <p:cxnSp>
        <p:nvCxnSpPr>
          <p:cNvPr id="28" name="直接连接符 27">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29" name="TextBox 5">
            <a:extLst>
              <a:ext uri="{FF2B5EF4-FFF2-40B4-BE49-F238E27FC236}">
                <a16:creationId xmlns="" xmlns:a16="http://schemas.microsoft.com/office/drawing/2014/main" id="{FA086800-C5CB-4170-88E7-9E97C0DAC329}"/>
              </a:ext>
            </a:extLst>
          </p:cNvPr>
          <p:cNvSpPr txBox="1"/>
          <p:nvPr/>
        </p:nvSpPr>
        <p:spPr>
          <a:xfrm>
            <a:off x="76200" y="101025"/>
            <a:ext cx="5109091" cy="584775"/>
          </a:xfrm>
          <a:prstGeom prst="rect">
            <a:avLst/>
          </a:prstGeom>
          <a:noFill/>
          <a:effectLst/>
        </p:spPr>
        <p:txBody>
          <a:bodyPr wrap="none">
            <a:spAutoFit/>
          </a:bodyPr>
          <a:lstStyle/>
          <a:p>
            <a:pPr marL="285750" indent="-285750">
              <a:buClr>
                <a:srgbClr val="0000FF"/>
              </a:buClr>
              <a:defRPr/>
            </a:pPr>
            <a:r>
              <a:rPr lang="zh-CN" altLang="en-US" sz="3200" dirty="0">
                <a:latin typeface="Times New Roman" pitchFamily="18" charset="0"/>
                <a:ea typeface="华文楷体" pitchFamily="2" charset="-122"/>
                <a:cs typeface="Times New Roman" pitchFamily="18" charset="0"/>
              </a:rPr>
              <a:t>量子计算的代表性技术路线</a:t>
            </a:r>
            <a:endParaRPr lang="en-US" altLang="zh-CN" sz="3200" dirty="0">
              <a:latin typeface="华文楷体" pitchFamily="2" charset="-122"/>
              <a:ea typeface="华文楷体" pitchFamily="2" charset="-122"/>
            </a:endParaRPr>
          </a:p>
        </p:txBody>
      </p:sp>
      <p:pic>
        <p:nvPicPr>
          <p:cNvPr id="32" name="Picture 2" descr="http://www.sustc.edu.cn/upload/images/pangcq/logo/%E6%A0%A1%E5%BE%BD.png"/>
          <p:cNvPicPr>
            <a:picLocks noChangeAspect="1" noChangeArrowheads="1"/>
          </p:cNvPicPr>
          <p:nvPr/>
        </p:nvPicPr>
        <p:blipFill>
          <a:blip r:embed="rId11" cstate="print"/>
          <a:srcRect/>
          <a:stretch>
            <a:fillRect/>
          </a:stretch>
        </p:blipFill>
        <p:spPr bwMode="auto">
          <a:xfrm>
            <a:off x="7467600" y="12711"/>
            <a:ext cx="1180148" cy="848678"/>
          </a:xfrm>
          <a:prstGeom prst="rect">
            <a:avLst/>
          </a:prstGeom>
          <a:noFill/>
        </p:spPr>
      </p:pic>
      <p:pic>
        <p:nvPicPr>
          <p:cNvPr id="33" name="图片 32" descr="icon.png"/>
          <p:cNvPicPr>
            <a:picLocks/>
          </p:cNvPicPr>
          <p:nvPr/>
        </p:nvPicPr>
        <p:blipFill>
          <a:blip r:embed="rId12" cstate="print"/>
          <a:stretch>
            <a:fillRect/>
          </a:stretch>
        </p:blipFill>
        <p:spPr>
          <a:xfrm>
            <a:off x="8382000" y="106997"/>
            <a:ext cx="640080" cy="640080"/>
          </a:xfrm>
          <a:prstGeom prst="rect">
            <a:avLst/>
          </a:prstGeom>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3717684"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Dark</a:t>
            </a:r>
            <a:r>
              <a:rPr lang="zh-CN" altLang="en-US" sz="3200" dirty="0">
                <a:latin typeface="华文楷体" pitchFamily="2" charset="-122"/>
                <a:ea typeface="华文楷体" pitchFamily="2" charset="-122"/>
              </a:rPr>
              <a:t> </a:t>
            </a:r>
            <a:r>
              <a:rPr lang="en-US" altLang="zh-CN" sz="3200" dirty="0">
                <a:latin typeface="华文楷体" pitchFamily="2" charset="-122"/>
                <a:ea typeface="华文楷体" pitchFamily="2" charset="-122"/>
              </a:rPr>
              <a:t>and</a:t>
            </a:r>
            <a:r>
              <a:rPr lang="zh-CN" altLang="en-US" sz="3200" dirty="0">
                <a:latin typeface="华文楷体" pitchFamily="2" charset="-122"/>
                <a:ea typeface="华文楷体" pitchFamily="2" charset="-122"/>
              </a:rPr>
              <a:t> </a:t>
            </a:r>
            <a:r>
              <a:rPr lang="en-US" altLang="zh-CN" sz="3200" dirty="0">
                <a:latin typeface="华文楷体" pitchFamily="2" charset="-122"/>
                <a:ea typeface="华文楷体" pitchFamily="2" charset="-122"/>
              </a:rPr>
              <a:t>bright</a:t>
            </a:r>
            <a:r>
              <a:rPr lang="zh-CN" altLang="en-US" sz="3200" dirty="0">
                <a:latin typeface="华文楷体" pitchFamily="2" charset="-122"/>
                <a:ea typeface="华文楷体" pitchFamily="2" charset="-122"/>
              </a:rPr>
              <a:t> </a:t>
            </a:r>
            <a:r>
              <a:rPr lang="en-US" altLang="zh-CN" sz="3200" dirty="0">
                <a:latin typeface="华文楷体" pitchFamily="2" charset="-122"/>
                <a:ea typeface="华文楷体" pitchFamily="2" charset="-122"/>
              </a:rPr>
              <a:t>states</a:t>
            </a:r>
          </a:p>
        </p:txBody>
      </p:sp>
      <p:grpSp>
        <p:nvGrpSpPr>
          <p:cNvPr id="2" name="组合 37"/>
          <p:cNvGrpSpPr>
            <a:grpSpLocks noChangeAspect="1"/>
          </p:cNvGrpSpPr>
          <p:nvPr/>
        </p:nvGrpSpPr>
        <p:grpSpPr>
          <a:xfrm>
            <a:off x="304800" y="933110"/>
            <a:ext cx="3014008" cy="1806878"/>
            <a:chOff x="914400" y="1143000"/>
            <a:chExt cx="5334000" cy="3197697"/>
          </a:xfrm>
        </p:grpSpPr>
        <p:grpSp>
          <p:nvGrpSpPr>
            <p:cNvPr id="3" name="组合 19"/>
            <p:cNvGrpSpPr/>
            <p:nvPr/>
          </p:nvGrpSpPr>
          <p:grpSpPr>
            <a:xfrm>
              <a:off x="1955800" y="1143000"/>
              <a:ext cx="4292600" cy="3197697"/>
              <a:chOff x="457200" y="1219200"/>
              <a:chExt cx="4292600" cy="3197697"/>
            </a:xfrm>
          </p:grpSpPr>
          <p:pic>
            <p:nvPicPr>
              <p:cNvPr id="45" name="Picture 2"/>
              <p:cNvPicPr>
                <a:picLocks noChangeAspect="1" noChangeArrowheads="1"/>
              </p:cNvPicPr>
              <p:nvPr/>
            </p:nvPicPr>
            <p:blipFill>
              <a:blip r:embed="rId4" cstate="print"/>
              <a:srcRect/>
              <a:stretch>
                <a:fillRect/>
              </a:stretch>
            </p:blipFill>
            <p:spPr bwMode="auto">
              <a:xfrm>
                <a:off x="457200" y="1219200"/>
                <a:ext cx="4292600" cy="3197697"/>
              </a:xfrm>
              <a:prstGeom prst="rect">
                <a:avLst/>
              </a:prstGeom>
              <a:noFill/>
              <a:ln w="9525">
                <a:noFill/>
                <a:miter lim="800000"/>
                <a:headEnd/>
                <a:tailEnd/>
              </a:ln>
            </p:spPr>
          </p:pic>
          <p:sp>
            <p:nvSpPr>
              <p:cNvPr id="48" name="矩形 47"/>
              <p:cNvSpPr/>
              <p:nvPr/>
            </p:nvSpPr>
            <p:spPr>
              <a:xfrm>
                <a:off x="2195130" y="2438400"/>
                <a:ext cx="685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矩形 48"/>
              <p:cNvSpPr/>
              <p:nvPr/>
            </p:nvSpPr>
            <p:spPr>
              <a:xfrm>
                <a:off x="2133600" y="3429000"/>
                <a:ext cx="6858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0" name="对象 39"/>
            <p:cNvGraphicFramePr>
              <a:graphicFrameLocks noChangeAspect="1"/>
            </p:cNvGraphicFramePr>
            <p:nvPr/>
          </p:nvGraphicFramePr>
          <p:xfrm>
            <a:off x="914400" y="2286000"/>
            <a:ext cx="1187450" cy="419100"/>
          </p:xfrm>
          <a:graphic>
            <a:graphicData uri="http://schemas.openxmlformats.org/presentationml/2006/ole">
              <p:oleObj spid="_x0000_s129128" name="公式" r:id="rId5" imgW="15544800" imgH="5486400" progId="Equation.3">
                <p:embed/>
              </p:oleObj>
            </a:graphicData>
          </a:graphic>
        </p:graphicFrame>
        <p:graphicFrame>
          <p:nvGraphicFramePr>
            <p:cNvPr id="41" name="Object 7"/>
            <p:cNvGraphicFramePr>
              <a:graphicFrameLocks noChangeAspect="1"/>
            </p:cNvGraphicFramePr>
            <p:nvPr/>
          </p:nvGraphicFramePr>
          <p:xfrm>
            <a:off x="1219200" y="3227388"/>
            <a:ext cx="1257300" cy="442912"/>
          </p:xfrm>
          <a:graphic>
            <a:graphicData uri="http://schemas.openxmlformats.org/presentationml/2006/ole">
              <p:oleObj spid="_x0000_s129129" name="公式" r:id="rId6" imgW="16459200" imgH="5791200" progId="Equation.3">
                <p:embed/>
              </p:oleObj>
            </a:graphicData>
          </a:graphic>
        </p:graphicFrame>
      </p:grpSp>
      <p:grpSp>
        <p:nvGrpSpPr>
          <p:cNvPr id="4" name="组合 67"/>
          <p:cNvGrpSpPr/>
          <p:nvPr/>
        </p:nvGrpSpPr>
        <p:grpSpPr>
          <a:xfrm>
            <a:off x="3657600" y="905481"/>
            <a:ext cx="2064761" cy="1850465"/>
            <a:chOff x="3124200" y="905481"/>
            <a:chExt cx="2064761" cy="1850465"/>
          </a:xfrm>
        </p:grpSpPr>
        <p:graphicFrame>
          <p:nvGraphicFramePr>
            <p:cNvPr id="50" name="对象 49"/>
            <p:cNvGraphicFramePr>
              <a:graphicFrameLocks noChangeAspect="1"/>
            </p:cNvGraphicFramePr>
            <p:nvPr>
              <p:extLst>
                <p:ext uri="{D42A27DB-BD31-4B8C-83A1-F6EECF244321}">
                  <p14:modId xmlns="" xmlns:p14="http://schemas.microsoft.com/office/powerpoint/2010/main" val="3627435748"/>
                </p:ext>
              </p:extLst>
            </p:nvPr>
          </p:nvGraphicFramePr>
          <p:xfrm>
            <a:off x="3269297" y="1773252"/>
            <a:ext cx="1406842" cy="272500"/>
          </p:xfrm>
          <a:graphic>
            <a:graphicData uri="http://schemas.openxmlformats.org/presentationml/2006/ole">
              <p:oleObj spid="_x0000_s129130" name="公式" r:id="rId7" imgW="36271200" imgH="7010400" progId="Equation.3">
                <p:embed/>
              </p:oleObj>
            </a:graphicData>
          </a:graphic>
        </p:graphicFrame>
        <p:graphicFrame>
          <p:nvGraphicFramePr>
            <p:cNvPr id="51" name="Object 13"/>
            <p:cNvGraphicFramePr>
              <a:graphicFrameLocks noChangeAspect="1"/>
            </p:cNvGraphicFramePr>
            <p:nvPr>
              <p:extLst>
                <p:ext uri="{D42A27DB-BD31-4B8C-83A1-F6EECF244321}">
                  <p14:modId xmlns="" xmlns:p14="http://schemas.microsoft.com/office/powerpoint/2010/main" val="1968508341"/>
                </p:ext>
              </p:extLst>
            </p:nvPr>
          </p:nvGraphicFramePr>
          <p:xfrm>
            <a:off x="4161055" y="2353287"/>
            <a:ext cx="1027906" cy="392272"/>
          </p:xfrm>
          <a:graphic>
            <a:graphicData uri="http://schemas.openxmlformats.org/presentationml/2006/ole">
              <p:oleObj spid="_x0000_s129131" name="公式" r:id="rId8" imgW="26517600" imgH="10058400" progId="Equation.3">
                <p:embed/>
              </p:oleObj>
            </a:graphicData>
          </a:graphic>
        </p:graphicFrame>
        <p:grpSp>
          <p:nvGrpSpPr>
            <p:cNvPr id="5" name="组合 51"/>
            <p:cNvGrpSpPr/>
            <p:nvPr/>
          </p:nvGrpSpPr>
          <p:grpSpPr>
            <a:xfrm>
              <a:off x="3152551" y="905481"/>
              <a:ext cx="1572866" cy="284693"/>
              <a:chOff x="6519120" y="3177680"/>
              <a:chExt cx="2246952" cy="406704"/>
            </a:xfrm>
          </p:grpSpPr>
          <p:graphicFrame>
            <p:nvGraphicFramePr>
              <p:cNvPr id="53" name="Object 14"/>
              <p:cNvGraphicFramePr>
                <a:graphicFrameLocks noChangeAspect="1"/>
              </p:cNvGraphicFramePr>
              <p:nvPr/>
            </p:nvGraphicFramePr>
            <p:xfrm>
              <a:off x="6695820" y="3252150"/>
              <a:ext cx="506412" cy="304800"/>
            </p:xfrm>
            <a:graphic>
              <a:graphicData uri="http://schemas.openxmlformats.org/presentationml/2006/ole">
                <p:oleObj spid="_x0000_s129132" name="公式" r:id="rId9" imgW="9144000" imgH="5486400" progId="Equation.3">
                  <p:embed/>
                </p:oleObj>
              </a:graphicData>
            </a:graphic>
          </p:graphicFrame>
          <p:graphicFrame>
            <p:nvGraphicFramePr>
              <p:cNvPr id="54" name="Object 15"/>
              <p:cNvGraphicFramePr>
                <a:graphicFrameLocks noChangeAspect="1"/>
              </p:cNvGraphicFramePr>
              <p:nvPr/>
            </p:nvGraphicFramePr>
            <p:xfrm>
              <a:off x="7226810" y="3252150"/>
              <a:ext cx="488950" cy="288925"/>
            </p:xfrm>
            <a:graphic>
              <a:graphicData uri="http://schemas.openxmlformats.org/presentationml/2006/ole">
                <p:oleObj spid="_x0000_s129133" name="公式" r:id="rId10" imgW="8839200" imgH="5181600" progId="Equation.3">
                  <p:embed/>
                </p:oleObj>
              </a:graphicData>
            </a:graphic>
          </p:graphicFrame>
          <p:graphicFrame>
            <p:nvGraphicFramePr>
              <p:cNvPr id="55" name="Object 16"/>
              <p:cNvGraphicFramePr>
                <a:graphicFrameLocks noChangeAspect="1"/>
              </p:cNvGraphicFramePr>
              <p:nvPr/>
            </p:nvGraphicFramePr>
            <p:xfrm>
              <a:off x="7733222" y="3252150"/>
              <a:ext cx="439738" cy="304800"/>
            </p:xfrm>
            <a:graphic>
              <a:graphicData uri="http://schemas.openxmlformats.org/presentationml/2006/ole">
                <p:oleObj spid="_x0000_s129134" name="公式" r:id="rId11" imgW="7924800" imgH="5486400" progId="Equation.3">
                  <p:embed/>
                </p:oleObj>
              </a:graphicData>
            </a:graphic>
          </p:graphicFrame>
          <p:graphicFrame>
            <p:nvGraphicFramePr>
              <p:cNvPr id="56" name="Object 17"/>
              <p:cNvGraphicFramePr>
                <a:graphicFrameLocks noChangeAspect="1"/>
              </p:cNvGraphicFramePr>
              <p:nvPr/>
            </p:nvGraphicFramePr>
            <p:xfrm>
              <a:off x="8180133" y="3253355"/>
              <a:ext cx="420687" cy="288925"/>
            </p:xfrm>
            <a:graphic>
              <a:graphicData uri="http://schemas.openxmlformats.org/presentationml/2006/ole">
                <p:oleObj spid="_x0000_s129135" name="公式" r:id="rId12" imgW="7620000" imgH="5181600" progId="Equation.3">
                  <p:embed/>
                </p:oleObj>
              </a:graphicData>
            </a:graphic>
          </p:graphicFrame>
          <p:sp>
            <p:nvSpPr>
              <p:cNvPr id="57" name="TextBox 56"/>
              <p:cNvSpPr txBox="1"/>
              <p:nvPr/>
            </p:nvSpPr>
            <p:spPr>
              <a:xfrm>
                <a:off x="6519120" y="3177680"/>
                <a:ext cx="2246952" cy="406704"/>
              </a:xfrm>
              <a:prstGeom prst="rect">
                <a:avLst/>
              </a:prstGeom>
              <a:noFill/>
            </p:spPr>
            <p:txBody>
              <a:bodyPr wrap="none" rtlCol="0">
                <a:spAutoFit/>
              </a:bodyPr>
              <a:lstStyle/>
              <a:p>
                <a:r>
                  <a:rPr lang="en-US" sz="1250" dirty="0">
                    <a:latin typeface="Times New Roman" pitchFamily="18" charset="0"/>
                    <a:cs typeface="Times New Roman" pitchFamily="18" charset="0"/>
                  </a:rPr>
                  <a:t>(        ,        ,       ,      )</a:t>
                </a:r>
              </a:p>
            </p:txBody>
          </p:sp>
        </p:grpSp>
        <p:sp>
          <p:nvSpPr>
            <p:cNvPr id="58" name="箭头: 下 2">
              <a:extLst>
                <a:ext uri="{FF2B5EF4-FFF2-40B4-BE49-F238E27FC236}">
                  <a16:creationId xmlns="" xmlns:a16="http://schemas.microsoft.com/office/drawing/2014/main" id="{B6AC1CD5-2468-4B08-B069-DF348B9CC0D9}"/>
                </a:ext>
              </a:extLst>
            </p:cNvPr>
            <p:cNvSpPr>
              <a:spLocks noChangeAspect="1"/>
            </p:cNvSpPr>
            <p:nvPr/>
          </p:nvSpPr>
          <p:spPr>
            <a:xfrm>
              <a:off x="3769193" y="1222131"/>
              <a:ext cx="269408" cy="225670"/>
            </a:xfrm>
            <a:prstGeom prst="downArrow">
              <a:avLst>
                <a:gd name="adj1" fmla="val 39980"/>
                <a:gd name="adj2" fmla="val 5435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8"/>
            <p:cNvGrpSpPr/>
            <p:nvPr/>
          </p:nvGrpSpPr>
          <p:grpSpPr>
            <a:xfrm>
              <a:off x="3167323" y="1392136"/>
              <a:ext cx="1412566" cy="284693"/>
              <a:chOff x="6103546" y="1970148"/>
              <a:chExt cx="2017952" cy="406705"/>
            </a:xfrm>
          </p:grpSpPr>
          <p:graphicFrame>
            <p:nvGraphicFramePr>
              <p:cNvPr id="60" name="Object 14"/>
              <p:cNvGraphicFramePr>
                <a:graphicFrameLocks noChangeAspect="1"/>
              </p:cNvGraphicFramePr>
              <p:nvPr>
                <p:extLst>
                  <p:ext uri="{D42A27DB-BD31-4B8C-83A1-F6EECF244321}">
                    <p14:modId xmlns="" xmlns:p14="http://schemas.microsoft.com/office/powerpoint/2010/main" val="2080982293"/>
                  </p:ext>
                </p:extLst>
              </p:nvPr>
            </p:nvGraphicFramePr>
            <p:xfrm>
              <a:off x="6304736" y="2060575"/>
              <a:ext cx="422275" cy="271463"/>
            </p:xfrm>
            <a:graphic>
              <a:graphicData uri="http://schemas.openxmlformats.org/presentationml/2006/ole">
                <p:oleObj spid="_x0000_s129136" name="公式" r:id="rId13" imgW="7620000" imgH="4876800" progId="Equation.3">
                  <p:embed/>
                </p:oleObj>
              </a:graphicData>
            </a:graphic>
          </p:graphicFrame>
          <p:graphicFrame>
            <p:nvGraphicFramePr>
              <p:cNvPr id="61" name="Object 15"/>
              <p:cNvGraphicFramePr>
                <a:graphicFrameLocks noChangeAspect="1"/>
              </p:cNvGraphicFramePr>
              <p:nvPr>
                <p:extLst>
                  <p:ext uri="{D42A27DB-BD31-4B8C-83A1-F6EECF244321}">
                    <p14:modId xmlns="" xmlns:p14="http://schemas.microsoft.com/office/powerpoint/2010/main" val="1393175230"/>
                  </p:ext>
                </p:extLst>
              </p:nvPr>
            </p:nvGraphicFramePr>
            <p:xfrm>
              <a:off x="6737743" y="2059454"/>
              <a:ext cx="388937" cy="271462"/>
            </p:xfrm>
            <a:graphic>
              <a:graphicData uri="http://schemas.openxmlformats.org/presentationml/2006/ole">
                <p:oleObj spid="_x0000_s129137" name="公式" r:id="rId14" imgW="7010400" imgH="4876800" progId="Equation.3">
                  <p:embed/>
                </p:oleObj>
              </a:graphicData>
            </a:graphic>
          </p:graphicFrame>
          <p:graphicFrame>
            <p:nvGraphicFramePr>
              <p:cNvPr id="62" name="Object 17"/>
              <p:cNvGraphicFramePr>
                <a:graphicFrameLocks noChangeAspect="1"/>
              </p:cNvGraphicFramePr>
              <p:nvPr>
                <p:extLst>
                  <p:ext uri="{D42A27DB-BD31-4B8C-83A1-F6EECF244321}">
                    <p14:modId xmlns="" xmlns:p14="http://schemas.microsoft.com/office/powerpoint/2010/main" val="635725608"/>
                  </p:ext>
                </p:extLst>
              </p:nvPr>
            </p:nvGraphicFramePr>
            <p:xfrm>
              <a:off x="7531440" y="2045823"/>
              <a:ext cx="420687" cy="288925"/>
            </p:xfrm>
            <a:graphic>
              <a:graphicData uri="http://schemas.openxmlformats.org/presentationml/2006/ole">
                <p:oleObj spid="_x0000_s129138" name="公式" r:id="rId15" imgW="7620000" imgH="5181600" progId="Equation.3">
                  <p:embed/>
                </p:oleObj>
              </a:graphicData>
            </a:graphic>
          </p:graphicFrame>
          <p:sp>
            <p:nvSpPr>
              <p:cNvPr id="63" name="TextBox 62"/>
              <p:cNvSpPr txBox="1"/>
              <p:nvPr/>
            </p:nvSpPr>
            <p:spPr>
              <a:xfrm>
                <a:off x="6103546" y="1970148"/>
                <a:ext cx="2017952" cy="406705"/>
              </a:xfrm>
              <a:prstGeom prst="rect">
                <a:avLst/>
              </a:prstGeom>
              <a:noFill/>
            </p:spPr>
            <p:txBody>
              <a:bodyPr wrap="none" rtlCol="0">
                <a:spAutoFit/>
              </a:bodyPr>
              <a:lstStyle/>
              <a:p>
                <a:r>
                  <a:rPr lang="en-US" sz="1250" dirty="0">
                    <a:latin typeface="Times New Roman" pitchFamily="18" charset="0"/>
                    <a:cs typeface="Times New Roman" pitchFamily="18" charset="0"/>
                  </a:rPr>
                  <a:t>(       ,      ,      ,      )</a:t>
                </a:r>
              </a:p>
            </p:txBody>
          </p:sp>
          <p:graphicFrame>
            <p:nvGraphicFramePr>
              <p:cNvPr id="64" name="对象 63"/>
              <p:cNvGraphicFramePr>
                <a:graphicFrameLocks noChangeAspect="1"/>
              </p:cNvGraphicFramePr>
              <p:nvPr/>
            </p:nvGraphicFramePr>
            <p:xfrm>
              <a:off x="7118688" y="2057400"/>
              <a:ext cx="402389" cy="279400"/>
            </p:xfrm>
            <a:graphic>
              <a:graphicData uri="http://schemas.openxmlformats.org/presentationml/2006/ole">
                <p:oleObj spid="_x0000_s129139" name="公式" r:id="rId16" imgW="7010400" imgH="4876800" progId="Equation.3">
                  <p:embed/>
                </p:oleObj>
              </a:graphicData>
            </a:graphic>
          </p:graphicFrame>
        </p:grpSp>
        <p:graphicFrame>
          <p:nvGraphicFramePr>
            <p:cNvPr id="65" name="Object 169"/>
            <p:cNvGraphicFramePr>
              <a:graphicFrameLocks noChangeAspect="1"/>
            </p:cNvGraphicFramePr>
            <p:nvPr/>
          </p:nvGraphicFramePr>
          <p:xfrm>
            <a:off x="3458745" y="2093292"/>
            <a:ext cx="897890" cy="213360"/>
          </p:xfrm>
          <a:graphic>
            <a:graphicData uri="http://schemas.openxmlformats.org/presentationml/2006/ole">
              <p:oleObj spid="_x0000_s129140" name="公式" r:id="rId17" imgW="23164800" imgH="5486400" progId="Equation.3">
                <p:embed/>
              </p:oleObj>
            </a:graphicData>
          </a:graphic>
        </p:graphicFrame>
        <p:graphicFrame>
          <p:nvGraphicFramePr>
            <p:cNvPr id="66" name="Object 170"/>
            <p:cNvGraphicFramePr>
              <a:graphicFrameLocks noChangeAspect="1"/>
            </p:cNvGraphicFramePr>
            <p:nvPr/>
          </p:nvGraphicFramePr>
          <p:xfrm>
            <a:off x="3124200" y="2340339"/>
            <a:ext cx="945674" cy="415607"/>
          </p:xfrm>
          <a:graphic>
            <a:graphicData uri="http://schemas.openxmlformats.org/presentationml/2006/ole">
              <p:oleObj spid="_x0000_s129141" name="公式" r:id="rId18" imgW="24384000" imgH="10668000" progId="Equation.3">
                <p:embed/>
              </p:oleObj>
            </a:graphicData>
          </a:graphic>
        </p:graphicFrame>
      </p:grpSp>
      <p:pic>
        <p:nvPicPr>
          <p:cNvPr id="113" name="图片 112" descr="图片1.png"/>
          <p:cNvPicPr>
            <a:picLocks noChangeAspect="1"/>
          </p:cNvPicPr>
          <p:nvPr/>
        </p:nvPicPr>
        <p:blipFill>
          <a:blip r:embed="rId19" cstate="print"/>
          <a:stretch>
            <a:fillRect/>
          </a:stretch>
        </p:blipFill>
        <p:spPr>
          <a:xfrm>
            <a:off x="6096000" y="838200"/>
            <a:ext cx="2491839" cy="1940806"/>
          </a:xfrm>
          <a:prstGeom prst="rect">
            <a:avLst/>
          </a:prstGeom>
        </p:spPr>
      </p:pic>
      <p:pic>
        <p:nvPicPr>
          <p:cNvPr id="25660" name="Picture 60"/>
          <p:cNvPicPr>
            <a:picLocks noChangeAspect="1" noChangeArrowheads="1"/>
          </p:cNvPicPr>
          <p:nvPr/>
        </p:nvPicPr>
        <p:blipFill>
          <a:blip r:embed="rId20" cstate="print"/>
          <a:srcRect/>
          <a:stretch>
            <a:fillRect/>
          </a:stretch>
        </p:blipFill>
        <p:spPr bwMode="auto">
          <a:xfrm>
            <a:off x="3786133" y="3047999"/>
            <a:ext cx="4748267" cy="3735644"/>
          </a:xfrm>
          <a:prstGeom prst="rect">
            <a:avLst/>
          </a:prstGeom>
          <a:noFill/>
          <a:ln w="9525">
            <a:noFill/>
            <a:miter lim="800000"/>
            <a:headEnd/>
            <a:tailEnd/>
          </a:ln>
        </p:spPr>
      </p:pic>
      <p:grpSp>
        <p:nvGrpSpPr>
          <p:cNvPr id="9" name="组合 116"/>
          <p:cNvGrpSpPr>
            <a:grpSpLocks noChangeAspect="1"/>
          </p:cNvGrpSpPr>
          <p:nvPr/>
        </p:nvGrpSpPr>
        <p:grpSpPr>
          <a:xfrm>
            <a:off x="1139689" y="3505200"/>
            <a:ext cx="1625435" cy="1773238"/>
            <a:chOff x="5715000" y="1905000"/>
            <a:chExt cx="3250869" cy="3546475"/>
          </a:xfrm>
        </p:grpSpPr>
        <p:pic>
          <p:nvPicPr>
            <p:cNvPr id="118" name="Picture 24"/>
            <p:cNvPicPr>
              <a:picLocks noChangeAspect="1" noChangeArrowheads="1"/>
            </p:cNvPicPr>
            <p:nvPr/>
          </p:nvPicPr>
          <p:blipFill>
            <a:blip r:embed="rId21" cstate="print"/>
            <a:srcRect/>
            <a:stretch>
              <a:fillRect/>
            </a:stretch>
          </p:blipFill>
          <p:spPr bwMode="auto">
            <a:xfrm>
              <a:off x="5715000" y="1981200"/>
              <a:ext cx="3250869" cy="3470275"/>
            </a:xfrm>
            <a:prstGeom prst="rect">
              <a:avLst/>
            </a:prstGeom>
            <a:noFill/>
            <a:ln w="9525">
              <a:noFill/>
              <a:miter lim="800000"/>
              <a:headEnd/>
              <a:tailEnd/>
            </a:ln>
          </p:spPr>
        </p:pic>
        <p:sp>
          <p:nvSpPr>
            <p:cNvPr id="119" name="矩形 118"/>
            <p:cNvSpPr/>
            <p:nvPr/>
          </p:nvSpPr>
          <p:spPr>
            <a:xfrm>
              <a:off x="5715000" y="190500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5661" name="Object 61"/>
          <p:cNvGraphicFramePr>
            <a:graphicFrameLocks noChangeAspect="1"/>
          </p:cNvGraphicFramePr>
          <p:nvPr/>
        </p:nvGraphicFramePr>
        <p:xfrm>
          <a:off x="834889" y="2971800"/>
          <a:ext cx="2294073" cy="533400"/>
        </p:xfrm>
        <a:graphic>
          <a:graphicData uri="http://schemas.openxmlformats.org/presentationml/2006/ole">
            <p:oleObj spid="_x0000_s129142" name="公式" r:id="rId22" imgW="31394400" imgH="7924800" progId="Equation.3">
              <p:embed/>
            </p:oleObj>
          </a:graphicData>
        </a:graphic>
      </p:graphicFrame>
      <p:graphicFrame>
        <p:nvGraphicFramePr>
          <p:cNvPr id="25663" name="Object 63"/>
          <p:cNvGraphicFramePr>
            <a:graphicFrameLocks noChangeAspect="1"/>
          </p:cNvGraphicFramePr>
          <p:nvPr/>
        </p:nvGraphicFramePr>
        <p:xfrm>
          <a:off x="623416" y="6057900"/>
          <a:ext cx="2616200" cy="571500"/>
        </p:xfrm>
        <a:graphic>
          <a:graphicData uri="http://schemas.openxmlformats.org/presentationml/2006/ole">
            <p:oleObj spid="_x0000_s129143" name="公式" r:id="rId23" imgW="47244000" imgH="10363200" progId="Equation.3">
              <p:embed/>
            </p:oleObj>
          </a:graphicData>
        </a:graphic>
      </p:graphicFrame>
      <p:graphicFrame>
        <p:nvGraphicFramePr>
          <p:cNvPr id="25664" name="Object 64"/>
          <p:cNvGraphicFramePr>
            <a:graphicFrameLocks noChangeAspect="1"/>
          </p:cNvGraphicFramePr>
          <p:nvPr/>
        </p:nvGraphicFramePr>
        <p:xfrm>
          <a:off x="625475" y="5486400"/>
          <a:ext cx="2651125" cy="574675"/>
        </p:xfrm>
        <a:graphic>
          <a:graphicData uri="http://schemas.openxmlformats.org/presentationml/2006/ole">
            <p:oleObj spid="_x0000_s129144" name="公式" r:id="rId24" imgW="47853600" imgH="10363200" progId="Equation.3">
              <p:embed/>
            </p:oleObj>
          </a:graphicData>
        </a:graphic>
      </p:graphicFrame>
      <p:pic>
        <p:nvPicPr>
          <p:cNvPr id="42" name="Picture 2" descr="http://www.sustc.edu.cn/upload/images/pangcq/logo/%E6%A0%A1%E5%BE%BD.png"/>
          <p:cNvPicPr>
            <a:picLocks noChangeAspect="1" noChangeArrowheads="1"/>
          </p:cNvPicPr>
          <p:nvPr/>
        </p:nvPicPr>
        <p:blipFill>
          <a:blip r:embed="rId25" cstate="print"/>
          <a:srcRect/>
          <a:stretch>
            <a:fillRect/>
          </a:stretch>
        </p:blipFill>
        <p:spPr bwMode="auto">
          <a:xfrm>
            <a:off x="7467600" y="12711"/>
            <a:ext cx="1180148" cy="848678"/>
          </a:xfrm>
          <a:prstGeom prst="rect">
            <a:avLst/>
          </a:prstGeom>
          <a:noFill/>
        </p:spPr>
      </p:pic>
      <p:pic>
        <p:nvPicPr>
          <p:cNvPr id="43" name="图片 42" descr="icon.png"/>
          <p:cNvPicPr>
            <a:picLocks/>
          </p:cNvPicPr>
          <p:nvPr/>
        </p:nvPicPr>
        <p:blipFill>
          <a:blip r:embed="rId26"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6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6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5856090"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Arbitrary single-qubit quantum gate</a:t>
            </a:r>
          </a:p>
        </p:txBody>
      </p:sp>
      <p:graphicFrame>
        <p:nvGraphicFramePr>
          <p:cNvPr id="25661" name="Object 61"/>
          <p:cNvGraphicFramePr>
            <a:graphicFrameLocks noChangeAspect="1"/>
          </p:cNvGraphicFramePr>
          <p:nvPr/>
        </p:nvGraphicFramePr>
        <p:xfrm>
          <a:off x="457200" y="914400"/>
          <a:ext cx="2294073" cy="533400"/>
        </p:xfrm>
        <a:graphic>
          <a:graphicData uri="http://schemas.openxmlformats.org/presentationml/2006/ole">
            <p:oleObj spid="_x0000_s130074" name="公式" r:id="rId4" imgW="31394400" imgH="7924800" progId="Equation.3">
              <p:embed/>
            </p:oleObj>
          </a:graphicData>
        </a:graphic>
      </p:graphicFrame>
      <p:pic>
        <p:nvPicPr>
          <p:cNvPr id="26643" name="Picture 19"/>
          <p:cNvPicPr>
            <a:picLocks noChangeAspect="1" noChangeArrowheads="1"/>
          </p:cNvPicPr>
          <p:nvPr/>
        </p:nvPicPr>
        <p:blipFill>
          <a:blip r:embed="rId5" cstate="print"/>
          <a:srcRect/>
          <a:stretch>
            <a:fillRect/>
          </a:stretch>
        </p:blipFill>
        <p:spPr bwMode="auto">
          <a:xfrm>
            <a:off x="2971800" y="1425575"/>
            <a:ext cx="5851122" cy="5356225"/>
          </a:xfrm>
          <a:prstGeom prst="rect">
            <a:avLst/>
          </a:prstGeom>
          <a:noFill/>
          <a:ln w="9525">
            <a:noFill/>
            <a:miter lim="800000"/>
            <a:headEnd/>
            <a:tailEnd/>
          </a:ln>
        </p:spPr>
      </p:pic>
      <p:graphicFrame>
        <p:nvGraphicFramePr>
          <p:cNvPr id="26644" name="Object 20"/>
          <p:cNvGraphicFramePr>
            <a:graphicFrameLocks noChangeAspect="1"/>
          </p:cNvGraphicFramePr>
          <p:nvPr/>
        </p:nvGraphicFramePr>
        <p:xfrm>
          <a:off x="635000" y="2160588"/>
          <a:ext cx="1938338" cy="327025"/>
        </p:xfrm>
        <a:graphic>
          <a:graphicData uri="http://schemas.openxmlformats.org/presentationml/2006/ole">
            <p:oleObj spid="_x0000_s130075" name="公式" r:id="rId6" imgW="26517600" imgH="4876800" progId="Equation.3">
              <p:embed/>
            </p:oleObj>
          </a:graphicData>
        </a:graphic>
      </p:graphicFrame>
      <p:graphicFrame>
        <p:nvGraphicFramePr>
          <p:cNvPr id="26645" name="Object 21"/>
          <p:cNvGraphicFramePr>
            <a:graphicFrameLocks noChangeAspect="1"/>
          </p:cNvGraphicFramePr>
          <p:nvPr/>
        </p:nvGraphicFramePr>
        <p:xfrm>
          <a:off x="555625" y="3711575"/>
          <a:ext cx="2093913" cy="633413"/>
        </p:xfrm>
        <a:graphic>
          <a:graphicData uri="http://schemas.openxmlformats.org/presentationml/2006/ole">
            <p:oleObj spid="_x0000_s130076" name="公式" r:id="rId7" imgW="28651200" imgH="9448800" progId="Equation.3">
              <p:embed/>
            </p:oleObj>
          </a:graphicData>
        </a:graphic>
      </p:graphicFrame>
      <p:graphicFrame>
        <p:nvGraphicFramePr>
          <p:cNvPr id="26646" name="Object 22"/>
          <p:cNvGraphicFramePr>
            <a:graphicFrameLocks noChangeAspect="1"/>
          </p:cNvGraphicFramePr>
          <p:nvPr/>
        </p:nvGraphicFramePr>
        <p:xfrm>
          <a:off x="601663" y="5386388"/>
          <a:ext cx="2005012" cy="633412"/>
        </p:xfrm>
        <a:graphic>
          <a:graphicData uri="http://schemas.openxmlformats.org/presentationml/2006/ole">
            <p:oleObj spid="_x0000_s130077" name="公式" r:id="rId8" imgW="27432000" imgH="9448800" progId="Equation.3">
              <p:embed/>
            </p:oleObj>
          </a:graphicData>
        </a:graphic>
      </p:graphicFrame>
      <p:pic>
        <p:nvPicPr>
          <p:cNvPr id="13" name="Picture 2" descr="http://www.sustc.edu.cn/upload/images/pangcq/logo/%E6%A0%A1%E5%BE%BD.png"/>
          <p:cNvPicPr>
            <a:picLocks noChangeAspect="1" noChangeArrowheads="1"/>
          </p:cNvPicPr>
          <p:nvPr/>
        </p:nvPicPr>
        <p:blipFill>
          <a:blip r:embed="rId9" cstate="print"/>
          <a:srcRect/>
          <a:stretch>
            <a:fillRect/>
          </a:stretch>
        </p:blipFill>
        <p:spPr bwMode="auto">
          <a:xfrm>
            <a:off x="7467600" y="12711"/>
            <a:ext cx="1180148" cy="848678"/>
          </a:xfrm>
          <a:prstGeom prst="rect">
            <a:avLst/>
          </a:prstGeom>
          <a:noFill/>
        </p:spPr>
      </p:pic>
      <p:pic>
        <p:nvPicPr>
          <p:cNvPr id="14" name="图片 13" descr="icon.png"/>
          <p:cNvPicPr>
            <a:picLocks/>
          </p:cNvPicPr>
          <p:nvPr/>
        </p:nvPicPr>
        <p:blipFill>
          <a:blip r:embed="rId10"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3"/>
          <p:cNvGrpSpPr/>
          <p:nvPr/>
        </p:nvGrpSpPr>
        <p:grpSpPr>
          <a:xfrm>
            <a:off x="4724400" y="4772025"/>
            <a:ext cx="3995274" cy="1857375"/>
            <a:chOff x="4724400" y="4572000"/>
            <a:chExt cx="3995274" cy="1857375"/>
          </a:xfrm>
        </p:grpSpPr>
        <p:pic>
          <p:nvPicPr>
            <p:cNvPr id="27665" name="Picture 17"/>
            <p:cNvPicPr>
              <a:picLocks noChangeAspect="1" noChangeArrowheads="1"/>
            </p:cNvPicPr>
            <p:nvPr/>
          </p:nvPicPr>
          <p:blipFill>
            <a:blip r:embed="rId3" cstate="print"/>
            <a:srcRect/>
            <a:stretch>
              <a:fillRect/>
            </a:stretch>
          </p:blipFill>
          <p:spPr bwMode="auto">
            <a:xfrm>
              <a:off x="4800600" y="4648200"/>
              <a:ext cx="3919074" cy="1781175"/>
            </a:xfrm>
            <a:prstGeom prst="rect">
              <a:avLst/>
            </a:prstGeom>
            <a:noFill/>
            <a:ln w="9525">
              <a:noFill/>
              <a:miter lim="800000"/>
              <a:headEnd/>
              <a:tailEnd/>
            </a:ln>
          </p:spPr>
        </p:pic>
        <p:sp>
          <p:nvSpPr>
            <p:cNvPr id="52" name="矩形 51"/>
            <p:cNvSpPr/>
            <p:nvPr/>
          </p:nvSpPr>
          <p:spPr>
            <a:xfrm>
              <a:off x="4724400" y="457200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52"/>
            <p:cNvSpPr/>
            <p:nvPr/>
          </p:nvSpPr>
          <p:spPr>
            <a:xfrm>
              <a:off x="6781800" y="457200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直接连接符 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8" name="TextBox 5">
            <a:extLst>
              <a:ext uri="{FF2B5EF4-FFF2-40B4-BE49-F238E27FC236}">
                <a16:creationId xmlns="" xmlns:a16="http://schemas.microsoft.com/office/drawing/2014/main" id="{FA086800-C5CB-4170-88E7-9E97C0DAC329}"/>
              </a:ext>
            </a:extLst>
          </p:cNvPr>
          <p:cNvSpPr txBox="1"/>
          <p:nvPr/>
        </p:nvSpPr>
        <p:spPr>
          <a:xfrm>
            <a:off x="76200" y="101025"/>
            <a:ext cx="4519186"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Fidelity of single-qubit gate</a:t>
            </a:r>
          </a:p>
        </p:txBody>
      </p:sp>
      <p:grpSp>
        <p:nvGrpSpPr>
          <p:cNvPr id="3" name="组合 28"/>
          <p:cNvGrpSpPr/>
          <p:nvPr/>
        </p:nvGrpSpPr>
        <p:grpSpPr>
          <a:xfrm>
            <a:off x="304801" y="874983"/>
            <a:ext cx="3984386" cy="4154217"/>
            <a:chOff x="304801" y="1255983"/>
            <a:chExt cx="3984386" cy="4154217"/>
          </a:xfrm>
        </p:grpSpPr>
        <p:pic>
          <p:nvPicPr>
            <p:cNvPr id="27654" name="Picture 6"/>
            <p:cNvPicPr>
              <a:picLocks noChangeAspect="1" noChangeArrowheads="1"/>
            </p:cNvPicPr>
            <p:nvPr/>
          </p:nvPicPr>
          <p:blipFill>
            <a:blip r:embed="rId4" cstate="print"/>
            <a:srcRect/>
            <a:stretch>
              <a:fillRect/>
            </a:stretch>
          </p:blipFill>
          <p:spPr bwMode="auto">
            <a:xfrm>
              <a:off x="304801" y="1524000"/>
              <a:ext cx="3757000" cy="3886200"/>
            </a:xfrm>
            <a:prstGeom prst="rect">
              <a:avLst/>
            </a:prstGeom>
            <a:noFill/>
            <a:ln w="9525">
              <a:noFill/>
              <a:miter lim="800000"/>
              <a:headEnd/>
              <a:tailEnd/>
            </a:ln>
          </p:spPr>
        </p:pic>
        <p:sp>
          <p:nvSpPr>
            <p:cNvPr id="14" name="TextBox 13"/>
            <p:cNvSpPr txBox="1"/>
            <p:nvPr/>
          </p:nvSpPr>
          <p:spPr>
            <a:xfrm>
              <a:off x="1423265" y="1255983"/>
              <a:ext cx="1002197" cy="307777"/>
            </a:xfrm>
            <a:prstGeom prst="rect">
              <a:avLst/>
            </a:prstGeom>
            <a:noFill/>
          </p:spPr>
          <p:txBody>
            <a:bodyPr wrap="none" rtlCol="0">
              <a:spAutoFit/>
            </a:bodyPr>
            <a:lstStyle/>
            <a:p>
              <a:pPr algn="ctr"/>
              <a:r>
                <a:rPr lang="en-US" sz="1400" dirty="0">
                  <a:latin typeface="Times New Roman" pitchFamily="18" charset="0"/>
                  <a:cs typeface="Times New Roman" pitchFamily="18" charset="0"/>
                </a:rPr>
                <a:t>preparation</a:t>
              </a:r>
            </a:p>
          </p:txBody>
        </p:sp>
        <p:sp>
          <p:nvSpPr>
            <p:cNvPr id="16" name="TextBox 15"/>
            <p:cNvSpPr txBox="1"/>
            <p:nvPr/>
          </p:nvSpPr>
          <p:spPr>
            <a:xfrm>
              <a:off x="2557824" y="1255983"/>
              <a:ext cx="484428" cy="307777"/>
            </a:xfrm>
            <a:prstGeom prst="rect">
              <a:avLst/>
            </a:prstGeom>
            <a:noFill/>
          </p:spPr>
          <p:txBody>
            <a:bodyPr wrap="none" rtlCol="0">
              <a:spAutoFit/>
            </a:bodyPr>
            <a:lstStyle/>
            <a:p>
              <a:pPr algn="ctr"/>
              <a:r>
                <a:rPr lang="en-US" altLang="zh-CN" sz="1400" dirty="0">
                  <a:latin typeface="Times New Roman" pitchFamily="18" charset="0"/>
                  <a:cs typeface="Times New Roman" pitchFamily="18" charset="0"/>
                </a:rPr>
                <a:t>gate</a:t>
              </a:r>
              <a:endParaRPr lang="en-US" sz="1400" dirty="0">
                <a:latin typeface="Times New Roman" pitchFamily="18" charset="0"/>
                <a:cs typeface="Times New Roman" pitchFamily="18" charset="0"/>
              </a:endParaRPr>
            </a:p>
          </p:txBody>
        </p:sp>
        <p:sp>
          <p:nvSpPr>
            <p:cNvPr id="17" name="TextBox 16"/>
            <p:cNvSpPr txBox="1"/>
            <p:nvPr/>
          </p:nvSpPr>
          <p:spPr>
            <a:xfrm>
              <a:off x="3166827" y="1255983"/>
              <a:ext cx="1122360" cy="307777"/>
            </a:xfrm>
            <a:prstGeom prst="rect">
              <a:avLst/>
            </a:prstGeom>
            <a:noFill/>
          </p:spPr>
          <p:txBody>
            <a:bodyPr wrap="none" rtlCol="0">
              <a:spAutoFit/>
            </a:bodyPr>
            <a:lstStyle/>
            <a:p>
              <a:pPr algn="ctr"/>
              <a:r>
                <a:rPr lang="en-US" altLang="zh-CN" sz="1400" dirty="0">
                  <a:latin typeface="Times New Roman" pitchFamily="18" charset="0"/>
                  <a:cs typeface="Times New Roman" pitchFamily="18" charset="0"/>
                </a:rPr>
                <a:t>QST rotation</a:t>
              </a:r>
              <a:endParaRPr lang="en-US" sz="1400" dirty="0">
                <a:latin typeface="Times New Roman" pitchFamily="18" charset="0"/>
                <a:cs typeface="Times New Roman" pitchFamily="18" charset="0"/>
              </a:endParaRPr>
            </a:p>
          </p:txBody>
        </p:sp>
      </p:grpSp>
      <p:graphicFrame>
        <p:nvGraphicFramePr>
          <p:cNvPr id="18" name="表格 17"/>
          <p:cNvGraphicFramePr>
            <a:graphicFrameLocks noGrp="1"/>
          </p:cNvGraphicFramePr>
          <p:nvPr/>
        </p:nvGraphicFramePr>
        <p:xfrm>
          <a:off x="457200" y="5181600"/>
          <a:ext cx="3429000" cy="1447800"/>
        </p:xfrm>
        <a:graphic>
          <a:graphicData uri="http://schemas.openxmlformats.org/drawingml/2006/table">
            <a:tbl>
              <a:tblPr firstRow="1" bandRow="1">
                <a:tableStyleId>{5C22544A-7EE6-4342-B048-85BDC9FD1C3A}</a:tableStyleId>
              </a:tblPr>
              <a:tblGrid>
                <a:gridCol w="818707">
                  <a:extLst>
                    <a:ext uri="{9D8B030D-6E8A-4147-A177-3AD203B41FA5}">
                      <a16:colId xmlns="" xmlns:a16="http://schemas.microsoft.com/office/drawing/2014/main" val="20000"/>
                    </a:ext>
                  </a:extLst>
                </a:gridCol>
                <a:gridCol w="1391093">
                  <a:extLst>
                    <a:ext uri="{9D8B030D-6E8A-4147-A177-3AD203B41FA5}">
                      <a16:colId xmlns="" xmlns:a16="http://schemas.microsoft.com/office/drawing/2014/main" val="20001"/>
                    </a:ext>
                  </a:extLst>
                </a:gridCol>
                <a:gridCol w="1219200">
                  <a:extLst>
                    <a:ext uri="{9D8B030D-6E8A-4147-A177-3AD203B41FA5}">
                      <a16:colId xmlns="" xmlns:a16="http://schemas.microsoft.com/office/drawing/2014/main" val="20002"/>
                    </a:ext>
                  </a:extLst>
                </a:gridCol>
              </a:tblGrid>
              <a:tr h="304800">
                <a:tc>
                  <a:txBody>
                    <a:bodyPr/>
                    <a:lstStyle/>
                    <a:p>
                      <a:pPr algn="ctr"/>
                      <a:r>
                        <a:rPr lang="en-US" altLang="zh-CN" sz="1600" b="0" i="0" baseline="0" dirty="0">
                          <a:solidFill>
                            <a:schemeClr val="tx1"/>
                          </a:solidFill>
                          <a:latin typeface="Times New Roman" pitchFamily="18" charset="0"/>
                          <a:cs typeface="Times New Roman" pitchFamily="18" charset="0"/>
                        </a:rPr>
                        <a:t>Gate</a:t>
                      </a:r>
                      <a:endParaRPr lang="en-US" sz="1600" b="0" i="0" baseline="0" dirty="0">
                        <a:solidFill>
                          <a:schemeClr val="tx1"/>
                        </a:solidFill>
                        <a:latin typeface="Times New Roman" pitchFamily="18" charset="0"/>
                        <a:cs typeface="Times New Roman" pitchFamily="18" charset="0"/>
                      </a:endParaRPr>
                    </a:p>
                  </a:txBody>
                  <a:tcPr anchor="ctr">
                    <a:solidFill>
                      <a:schemeClr val="tx2">
                        <a:lumMod val="20000"/>
                        <a:lumOff val="80000"/>
                      </a:schemeClr>
                    </a:solidFill>
                  </a:tcPr>
                </a:tc>
                <a:tc>
                  <a:txBody>
                    <a:bodyPr/>
                    <a:lstStyle/>
                    <a:p>
                      <a:pPr algn="ctr"/>
                      <a:r>
                        <a:rPr lang="en-US" sz="1600" b="0" dirty="0">
                          <a:solidFill>
                            <a:schemeClr val="tx1"/>
                          </a:solidFill>
                          <a:latin typeface="Times New Roman" pitchFamily="18" charset="0"/>
                          <a:cs typeface="Times New Roman" pitchFamily="18" charset="0"/>
                        </a:rPr>
                        <a:t>Fidelity (exp.)</a:t>
                      </a:r>
                    </a:p>
                  </a:txBody>
                  <a:tcPr anchor="ctr">
                    <a:solidFill>
                      <a:schemeClr val="tx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Times New Roman" pitchFamily="18" charset="0"/>
                          <a:cs typeface="Times New Roman" pitchFamily="18" charset="0"/>
                        </a:rPr>
                        <a:t>Fidelity (</a:t>
                      </a:r>
                      <a:r>
                        <a:rPr lang="en-US" sz="1600" b="0" dirty="0" err="1">
                          <a:solidFill>
                            <a:schemeClr val="tx1"/>
                          </a:solidFill>
                          <a:latin typeface="Times New Roman" pitchFamily="18" charset="0"/>
                          <a:cs typeface="Times New Roman" pitchFamily="18" charset="0"/>
                        </a:rPr>
                        <a:t>th</a:t>
                      </a:r>
                      <a:r>
                        <a:rPr lang="en-US" sz="1600" b="0" dirty="0">
                          <a:solidFill>
                            <a:schemeClr val="tx1"/>
                          </a:solidFill>
                          <a:latin typeface="Times New Roman" pitchFamily="18" charset="0"/>
                          <a:cs typeface="Times New Roman" pitchFamily="18" charset="0"/>
                        </a:rPr>
                        <a:t>.)</a:t>
                      </a:r>
                    </a:p>
                  </a:txBody>
                  <a:tcPr anchor="ctr">
                    <a:solidFill>
                      <a:schemeClr val="tx2">
                        <a:lumMod val="20000"/>
                        <a:lumOff val="80000"/>
                      </a:schemeClr>
                    </a:solidFill>
                  </a:tcPr>
                </a:tc>
                <a:extLst>
                  <a:ext uri="{0D108BD9-81ED-4DB2-BD59-A6C34878D82A}">
                    <a16:rowId xmlns=""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1" baseline="0" dirty="0">
                          <a:solidFill>
                            <a:schemeClr val="tx1"/>
                          </a:solidFill>
                          <a:latin typeface="Times New Roman" pitchFamily="18" charset="0"/>
                          <a:cs typeface="Times New Roman" pitchFamily="18" charset="0"/>
                        </a:rPr>
                        <a:t>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96.6 ± 0.8%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98.4%</a:t>
                      </a:r>
                    </a:p>
                  </a:txBody>
                  <a:tcPr anchor="ctr"/>
                </a:tc>
                <a:extLst>
                  <a:ext uri="{0D108BD9-81ED-4DB2-BD59-A6C34878D82A}">
                    <a16:rowId xmlns=""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1" baseline="0" dirty="0">
                          <a:solidFill>
                            <a:schemeClr val="tx1"/>
                          </a:solidFill>
                          <a:latin typeface="Times New Roman" pitchFamily="18" charset="0"/>
                          <a:cs typeface="Times New Roman" pitchFamily="18" charset="0"/>
                        </a:rPr>
                        <a:t>H</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97.6 ± 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98.4%</a:t>
                      </a:r>
                    </a:p>
                  </a:txBody>
                  <a:tcPr anchor="ctr"/>
                </a:tc>
                <a:extLst>
                  <a:ext uri="{0D108BD9-81ED-4DB2-BD59-A6C34878D82A}">
                    <a16:rowId xmlns=""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i="1" baseline="0" dirty="0">
                          <a:solidFill>
                            <a:schemeClr val="tx1"/>
                          </a:solidFill>
                          <a:latin typeface="Times New Roman" pitchFamily="18" charset="0"/>
                          <a:cs typeface="Times New Roman" pitchFamily="18" charset="0"/>
                        </a:rPr>
                        <a:t>X</a:t>
                      </a:r>
                      <a:r>
                        <a:rPr lang="en-US" sz="1600" b="0" i="0" baseline="0" dirty="0">
                          <a:solidFill>
                            <a:schemeClr val="tx1"/>
                          </a:solidFill>
                          <a:latin typeface="Times New Roman" pitchFamily="18" charset="0"/>
                          <a:cs typeface="Times New Roman" pitchFamily="18" charset="0"/>
                        </a:rPr>
                        <a:t>(</a:t>
                      </a:r>
                      <a:r>
                        <a:rPr lang="en-US" sz="1600" b="0" i="0" baseline="0" dirty="0">
                          <a:solidFill>
                            <a:schemeClr val="tx1"/>
                          </a:solidFill>
                          <a:latin typeface="Symbol" pitchFamily="18" charset="2"/>
                          <a:cs typeface="Times New Roman" pitchFamily="18" charset="0"/>
                        </a:rPr>
                        <a:t>p</a:t>
                      </a:r>
                      <a:r>
                        <a:rPr lang="en-US" sz="1600" b="0" i="0" baseline="0" dirty="0">
                          <a:solidFill>
                            <a:schemeClr val="tx1"/>
                          </a:solidFill>
                          <a:latin typeface="Times New Roman" pitchFamily="18" charset="0"/>
                          <a:cs typeface="Times New Roman" pitchFamily="18" charset="0"/>
                        </a:rPr>
                        <a:t>/2)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96.4 ± 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itchFamily="18" charset="0"/>
                          <a:ea typeface="+mn-ea"/>
                          <a:cs typeface="Times New Roman" pitchFamily="18" charset="0"/>
                        </a:rPr>
                        <a:t>97.8%</a:t>
                      </a:r>
                    </a:p>
                  </a:txBody>
                  <a:tcPr anchor="ctr"/>
                </a:tc>
                <a:extLst>
                  <a:ext uri="{0D108BD9-81ED-4DB2-BD59-A6C34878D82A}">
                    <a16:rowId xmlns="" xmlns:a16="http://schemas.microsoft.com/office/drawing/2014/main" val="10003"/>
                  </a:ext>
                </a:extLst>
              </a:tr>
            </a:tbl>
          </a:graphicData>
        </a:graphic>
      </p:graphicFrame>
      <p:sp>
        <p:nvSpPr>
          <p:cNvPr id="25" name="TextBox 5">
            <a:extLst>
              <a:ext uri="{FF2B5EF4-FFF2-40B4-BE49-F238E27FC236}">
                <a16:creationId xmlns="" xmlns:a16="http://schemas.microsoft.com/office/drawing/2014/main" id="{FA086800-C5CB-4170-88E7-9E97C0DAC329}"/>
              </a:ext>
            </a:extLst>
          </p:cNvPr>
          <p:cNvSpPr txBox="1"/>
          <p:nvPr/>
        </p:nvSpPr>
        <p:spPr>
          <a:xfrm>
            <a:off x="5251529" y="914400"/>
            <a:ext cx="3344185" cy="400110"/>
          </a:xfrm>
          <a:prstGeom prst="rect">
            <a:avLst/>
          </a:prstGeom>
          <a:noFill/>
          <a:effectLst/>
        </p:spPr>
        <p:txBody>
          <a:bodyPr wrap="none">
            <a:spAutoFit/>
          </a:bodyPr>
          <a:lstStyle/>
          <a:p>
            <a:pPr marL="285750" indent="-285750">
              <a:buClr>
                <a:srgbClr val="0000FF"/>
              </a:buClr>
              <a:defRPr/>
            </a:pPr>
            <a:r>
              <a:rPr lang="en-US" altLang="zh-CN" sz="2000" u="sng" dirty="0">
                <a:latin typeface="Trebuchet MS" panose="020B0603020202020204" pitchFamily="34" charset="0"/>
                <a:ea typeface="华文楷体" pitchFamily="2" charset="-122"/>
              </a:rPr>
              <a:t>Factors that reduce fidelity</a:t>
            </a:r>
          </a:p>
        </p:txBody>
      </p:sp>
      <p:sp>
        <p:nvSpPr>
          <p:cNvPr id="30" name="TextBox 5">
            <a:extLst>
              <a:ext uri="{FF2B5EF4-FFF2-40B4-BE49-F238E27FC236}">
                <a16:creationId xmlns="" xmlns:a16="http://schemas.microsoft.com/office/drawing/2014/main" id="{FA086800-C5CB-4170-88E7-9E97C0DAC329}"/>
              </a:ext>
            </a:extLst>
          </p:cNvPr>
          <p:cNvSpPr txBox="1"/>
          <p:nvPr/>
        </p:nvSpPr>
        <p:spPr>
          <a:xfrm>
            <a:off x="4419600" y="1371600"/>
            <a:ext cx="3765774" cy="338554"/>
          </a:xfrm>
          <a:prstGeom prst="rect">
            <a:avLst/>
          </a:prstGeom>
          <a:noFill/>
          <a:effectLst/>
        </p:spPr>
        <p:txBody>
          <a:bodyPr wrap="none">
            <a:spAutoFit/>
          </a:bodyPr>
          <a:lstStyle/>
          <a:p>
            <a:pPr marL="285750" indent="-285750">
              <a:buFont typeface="Wingdings" pitchFamily="2" charset="2"/>
              <a:buChar char="v"/>
              <a:defRPr/>
            </a:pPr>
            <a:r>
              <a:rPr lang="en-US" altLang="zh-CN" sz="1600" dirty="0">
                <a:latin typeface="Times New Roman" panose="02020603050405020304" pitchFamily="18" charset="0"/>
                <a:ea typeface="华文楷体" pitchFamily="2" charset="-122"/>
                <a:cs typeface="Times New Roman" panose="02020603050405020304" pitchFamily="18" charset="0"/>
              </a:rPr>
              <a:t>Dynamical contribution of higher levels</a:t>
            </a:r>
          </a:p>
        </p:txBody>
      </p:sp>
      <p:sp>
        <p:nvSpPr>
          <p:cNvPr id="33" name="TextBox 5">
            <a:extLst>
              <a:ext uri="{FF2B5EF4-FFF2-40B4-BE49-F238E27FC236}">
                <a16:creationId xmlns="" xmlns:a16="http://schemas.microsoft.com/office/drawing/2014/main" id="{FA086800-C5CB-4170-88E7-9E97C0DAC329}"/>
              </a:ext>
            </a:extLst>
          </p:cNvPr>
          <p:cNvSpPr txBox="1"/>
          <p:nvPr/>
        </p:nvSpPr>
        <p:spPr>
          <a:xfrm>
            <a:off x="4419600" y="3429000"/>
            <a:ext cx="1545616" cy="338554"/>
          </a:xfrm>
          <a:prstGeom prst="rect">
            <a:avLst/>
          </a:prstGeom>
          <a:noFill/>
          <a:effectLst/>
        </p:spPr>
        <p:txBody>
          <a:bodyPr wrap="none">
            <a:spAutoFit/>
          </a:bodyPr>
          <a:lstStyle/>
          <a:p>
            <a:pPr marL="285750" indent="-285750">
              <a:buFont typeface="Wingdings" pitchFamily="2" charset="2"/>
              <a:buChar char="v"/>
              <a:defRPr/>
            </a:pPr>
            <a:r>
              <a:rPr lang="en-US" altLang="zh-CN" sz="1600" dirty="0">
                <a:latin typeface="Times New Roman" panose="02020603050405020304" pitchFamily="18" charset="0"/>
                <a:ea typeface="华文楷体" pitchFamily="2" charset="-122"/>
                <a:cs typeface="Times New Roman" panose="02020603050405020304" pitchFamily="18" charset="0"/>
              </a:rPr>
              <a:t>Decoherence</a:t>
            </a:r>
          </a:p>
        </p:txBody>
      </p:sp>
      <p:grpSp>
        <p:nvGrpSpPr>
          <p:cNvPr id="4" name="组合 44"/>
          <p:cNvGrpSpPr>
            <a:grpSpLocks noChangeAspect="1"/>
          </p:cNvGrpSpPr>
          <p:nvPr/>
        </p:nvGrpSpPr>
        <p:grpSpPr>
          <a:xfrm>
            <a:off x="4788672" y="1771257"/>
            <a:ext cx="3913632" cy="1700153"/>
            <a:chOff x="4495800" y="1676400"/>
            <a:chExt cx="3657600" cy="1588928"/>
          </a:xfrm>
        </p:grpSpPr>
        <p:pic>
          <p:nvPicPr>
            <p:cNvPr id="27660" name="Picture 12"/>
            <p:cNvPicPr>
              <a:picLocks noChangeAspect="1" noChangeArrowheads="1"/>
            </p:cNvPicPr>
            <p:nvPr/>
          </p:nvPicPr>
          <p:blipFill>
            <a:blip r:embed="rId5" cstate="print"/>
            <a:srcRect/>
            <a:stretch>
              <a:fillRect/>
            </a:stretch>
          </p:blipFill>
          <p:spPr bwMode="auto">
            <a:xfrm>
              <a:off x="4747587" y="1676400"/>
              <a:ext cx="1566296" cy="1463040"/>
            </a:xfrm>
            <a:prstGeom prst="rect">
              <a:avLst/>
            </a:prstGeom>
            <a:noFill/>
            <a:ln w="9525">
              <a:noFill/>
              <a:miter lim="800000"/>
              <a:headEnd/>
              <a:tailEnd/>
            </a:ln>
          </p:spPr>
        </p:pic>
        <p:sp>
          <p:nvSpPr>
            <p:cNvPr id="35" name="TextBox 34"/>
            <p:cNvSpPr txBox="1"/>
            <p:nvPr/>
          </p:nvSpPr>
          <p:spPr>
            <a:xfrm rot="16200000">
              <a:off x="4217198" y="2247042"/>
              <a:ext cx="803425" cy="246221"/>
            </a:xfrm>
            <a:prstGeom prst="rect">
              <a:avLst/>
            </a:prstGeom>
            <a:noFill/>
          </p:spPr>
          <p:txBody>
            <a:bodyPr wrap="none" rtlCol="0">
              <a:spAutoFit/>
            </a:bodyPr>
            <a:lstStyle/>
            <a:p>
              <a:r>
                <a:rPr lang="en-US" sz="1000" b="1" dirty="0">
                  <a:latin typeface="Times New Roman" pitchFamily="18" charset="0"/>
                  <a:cs typeface="Times New Roman" pitchFamily="18" charset="0"/>
                </a:rPr>
                <a:t>Probability</a:t>
              </a:r>
            </a:p>
          </p:txBody>
        </p:sp>
        <p:sp>
          <p:nvSpPr>
            <p:cNvPr id="40" name="矩形 39"/>
            <p:cNvSpPr/>
            <p:nvPr/>
          </p:nvSpPr>
          <p:spPr>
            <a:xfrm>
              <a:off x="5362488" y="303672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5274360" y="2939336"/>
              <a:ext cx="667170" cy="246221"/>
            </a:xfrm>
            <a:prstGeom prst="rect">
              <a:avLst/>
            </a:prstGeom>
            <a:noFill/>
          </p:spPr>
          <p:txBody>
            <a:bodyPr wrap="none" rtlCol="0">
              <a:spAutoFit/>
            </a:bodyPr>
            <a:lstStyle/>
            <a:p>
              <a:r>
                <a:rPr lang="en-US" sz="1000" b="1" dirty="0">
                  <a:latin typeface="Times New Roman" pitchFamily="18" charset="0"/>
                  <a:cs typeface="Times New Roman" pitchFamily="18" charset="0"/>
                </a:rPr>
                <a:t>t</a:t>
              </a:r>
              <a:r>
                <a:rPr lang="en-US" altLang="zh-CN" sz="1000" b="1" dirty="0">
                  <a:latin typeface="Times New Roman" pitchFamily="18" charset="0"/>
                  <a:cs typeface="Times New Roman" pitchFamily="18" charset="0"/>
                </a:rPr>
                <a:t>ime</a:t>
              </a:r>
              <a:r>
                <a:rPr lang="en-US" sz="1000" b="1" dirty="0">
                  <a:latin typeface="Times New Roman" pitchFamily="18" charset="0"/>
                  <a:cs typeface="Times New Roman" pitchFamily="18" charset="0"/>
                </a:rPr>
                <a:t> (</a:t>
              </a:r>
              <a:r>
                <a:rPr lang="en-US" altLang="zh-CN" sz="1000" b="1" dirty="0">
                  <a:latin typeface="Times New Roman" pitchFamily="18" charset="0"/>
                  <a:cs typeface="Times New Roman" pitchFamily="18" charset="0"/>
                </a:rPr>
                <a:t>n</a:t>
              </a:r>
              <a:r>
                <a:rPr lang="en-US" sz="1000" b="1" dirty="0">
                  <a:latin typeface="Times New Roman" pitchFamily="18" charset="0"/>
                  <a:cs typeface="Times New Roman" pitchFamily="18" charset="0"/>
                </a:rPr>
                <a:t>s)</a:t>
              </a:r>
            </a:p>
          </p:txBody>
        </p:sp>
        <p:grpSp>
          <p:nvGrpSpPr>
            <p:cNvPr id="5" name="组合 43"/>
            <p:cNvGrpSpPr/>
            <p:nvPr/>
          </p:nvGrpSpPr>
          <p:grpSpPr>
            <a:xfrm>
              <a:off x="6332068" y="1676400"/>
              <a:ext cx="1821332" cy="1572368"/>
              <a:chOff x="6705600" y="1676400"/>
              <a:chExt cx="1821332" cy="1572368"/>
            </a:xfrm>
          </p:grpSpPr>
          <p:pic>
            <p:nvPicPr>
              <p:cNvPr id="27661" name="Picture 13"/>
              <p:cNvPicPr>
                <a:picLocks noChangeAspect="1" noChangeArrowheads="1"/>
              </p:cNvPicPr>
              <p:nvPr/>
            </p:nvPicPr>
            <p:blipFill>
              <a:blip r:embed="rId6" cstate="print"/>
              <a:srcRect/>
              <a:stretch>
                <a:fillRect/>
              </a:stretch>
            </p:blipFill>
            <p:spPr bwMode="auto">
              <a:xfrm>
                <a:off x="6934201" y="1676400"/>
                <a:ext cx="1592731" cy="1463040"/>
              </a:xfrm>
              <a:prstGeom prst="rect">
                <a:avLst/>
              </a:prstGeom>
              <a:noFill/>
              <a:ln w="9525">
                <a:noFill/>
                <a:miter lim="800000"/>
                <a:headEnd/>
                <a:tailEnd/>
              </a:ln>
            </p:spPr>
          </p:pic>
          <p:sp>
            <p:nvSpPr>
              <p:cNvPr id="41" name="矩形 40"/>
              <p:cNvSpPr/>
              <p:nvPr/>
            </p:nvSpPr>
            <p:spPr>
              <a:xfrm>
                <a:off x="7553064" y="302016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467600" y="2938790"/>
                <a:ext cx="667170" cy="246221"/>
              </a:xfrm>
              <a:prstGeom prst="rect">
                <a:avLst/>
              </a:prstGeom>
              <a:noFill/>
            </p:spPr>
            <p:txBody>
              <a:bodyPr wrap="none" rtlCol="0">
                <a:spAutoFit/>
              </a:bodyPr>
              <a:lstStyle/>
              <a:p>
                <a:r>
                  <a:rPr lang="en-US" sz="1000" b="1" dirty="0">
                    <a:latin typeface="Times New Roman" pitchFamily="18" charset="0"/>
                    <a:cs typeface="Times New Roman" pitchFamily="18" charset="0"/>
                  </a:rPr>
                  <a:t>t</a:t>
                </a:r>
                <a:r>
                  <a:rPr lang="en-US" altLang="zh-CN" sz="1000" b="1" dirty="0">
                    <a:latin typeface="Times New Roman" pitchFamily="18" charset="0"/>
                    <a:cs typeface="Times New Roman" pitchFamily="18" charset="0"/>
                  </a:rPr>
                  <a:t>ime</a:t>
                </a:r>
                <a:r>
                  <a:rPr lang="en-US" sz="1000" b="1" dirty="0">
                    <a:latin typeface="Times New Roman" pitchFamily="18" charset="0"/>
                    <a:cs typeface="Times New Roman" pitchFamily="18" charset="0"/>
                  </a:rPr>
                  <a:t> (</a:t>
                </a:r>
                <a:r>
                  <a:rPr lang="en-US" altLang="zh-CN" sz="1000" b="1" dirty="0">
                    <a:latin typeface="Times New Roman" pitchFamily="18" charset="0"/>
                    <a:cs typeface="Times New Roman" pitchFamily="18" charset="0"/>
                  </a:rPr>
                  <a:t>n</a:t>
                </a:r>
                <a:r>
                  <a:rPr lang="en-US" sz="1000" b="1" dirty="0">
                    <a:latin typeface="Times New Roman" pitchFamily="18" charset="0"/>
                    <a:cs typeface="Times New Roman" pitchFamily="18" charset="0"/>
                  </a:rPr>
                  <a:t>s)</a:t>
                </a:r>
              </a:p>
            </p:txBody>
          </p:sp>
          <p:sp>
            <p:nvSpPr>
              <p:cNvPr id="43" name="TextBox 42"/>
              <p:cNvSpPr txBox="1"/>
              <p:nvPr/>
            </p:nvSpPr>
            <p:spPr>
              <a:xfrm rot="16200000">
                <a:off x="6426998" y="2242233"/>
                <a:ext cx="803425" cy="246221"/>
              </a:xfrm>
              <a:prstGeom prst="rect">
                <a:avLst/>
              </a:prstGeom>
              <a:noFill/>
            </p:spPr>
            <p:txBody>
              <a:bodyPr wrap="none" rtlCol="0">
                <a:spAutoFit/>
              </a:bodyPr>
              <a:lstStyle/>
              <a:p>
                <a:r>
                  <a:rPr lang="en-US" sz="1000" b="1" dirty="0">
                    <a:latin typeface="Times New Roman" pitchFamily="18" charset="0"/>
                    <a:cs typeface="Times New Roman" pitchFamily="18" charset="0"/>
                  </a:rPr>
                  <a:t>Probability</a:t>
                </a:r>
              </a:p>
            </p:txBody>
          </p:sp>
        </p:grpSp>
      </p:grpSp>
      <p:grpSp>
        <p:nvGrpSpPr>
          <p:cNvPr id="6" name="组合 48"/>
          <p:cNvGrpSpPr/>
          <p:nvPr/>
        </p:nvGrpSpPr>
        <p:grpSpPr>
          <a:xfrm>
            <a:off x="4749270" y="3810000"/>
            <a:ext cx="4265952" cy="770295"/>
            <a:chOff x="4825470" y="3428657"/>
            <a:chExt cx="4265952" cy="770295"/>
          </a:xfrm>
        </p:grpSpPr>
        <p:pic>
          <p:nvPicPr>
            <p:cNvPr id="27662" name="Picture 14"/>
            <p:cNvPicPr>
              <a:picLocks noChangeAspect="1" noChangeArrowheads="1"/>
            </p:cNvPicPr>
            <p:nvPr/>
          </p:nvPicPr>
          <p:blipFill>
            <a:blip r:embed="rId7" cstate="print"/>
            <a:srcRect/>
            <a:stretch>
              <a:fillRect/>
            </a:stretch>
          </p:blipFill>
          <p:spPr bwMode="auto">
            <a:xfrm>
              <a:off x="4825470" y="3429000"/>
              <a:ext cx="3175530" cy="716734"/>
            </a:xfrm>
            <a:prstGeom prst="rect">
              <a:avLst/>
            </a:prstGeom>
            <a:noFill/>
            <a:ln w="9525">
              <a:noFill/>
              <a:miter lim="800000"/>
              <a:headEnd/>
              <a:tailEnd/>
            </a:ln>
          </p:spPr>
        </p:pic>
        <p:pic>
          <p:nvPicPr>
            <p:cNvPr id="27663" name="Picture 15"/>
            <p:cNvPicPr>
              <a:picLocks noChangeAspect="1" noChangeArrowheads="1"/>
            </p:cNvPicPr>
            <p:nvPr/>
          </p:nvPicPr>
          <p:blipFill>
            <a:blip r:embed="rId8" cstate="print"/>
            <a:srcRect/>
            <a:stretch>
              <a:fillRect/>
            </a:stretch>
          </p:blipFill>
          <p:spPr bwMode="auto">
            <a:xfrm>
              <a:off x="6248400" y="3428657"/>
              <a:ext cx="2843022" cy="379730"/>
            </a:xfrm>
            <a:prstGeom prst="rect">
              <a:avLst/>
            </a:prstGeom>
            <a:noFill/>
            <a:ln w="9525">
              <a:noFill/>
              <a:miter lim="800000"/>
              <a:headEnd/>
              <a:tailEnd/>
            </a:ln>
          </p:spPr>
        </p:pic>
        <p:sp>
          <p:nvSpPr>
            <p:cNvPr id="47" name="矩形 46"/>
            <p:cNvSpPr/>
            <p:nvPr/>
          </p:nvSpPr>
          <p:spPr>
            <a:xfrm>
              <a:off x="5105400" y="3741752"/>
              <a:ext cx="1295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p:cNvSpPr/>
            <p:nvPr/>
          </p:nvSpPr>
          <p:spPr>
            <a:xfrm>
              <a:off x="6400800" y="3810000"/>
              <a:ext cx="1600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5">
            <a:extLst>
              <a:ext uri="{FF2B5EF4-FFF2-40B4-BE49-F238E27FC236}">
                <a16:creationId xmlns="" xmlns:a16="http://schemas.microsoft.com/office/drawing/2014/main" id="{FA086800-C5CB-4170-88E7-9E97C0DAC329}"/>
              </a:ext>
            </a:extLst>
          </p:cNvPr>
          <p:cNvSpPr txBox="1"/>
          <p:nvPr/>
        </p:nvSpPr>
        <p:spPr>
          <a:xfrm>
            <a:off x="4419600" y="4419600"/>
            <a:ext cx="2457724" cy="338554"/>
          </a:xfrm>
          <a:prstGeom prst="rect">
            <a:avLst/>
          </a:prstGeom>
          <a:noFill/>
          <a:effectLst/>
        </p:spPr>
        <p:txBody>
          <a:bodyPr wrap="none">
            <a:spAutoFit/>
          </a:bodyPr>
          <a:lstStyle/>
          <a:p>
            <a:pPr marL="285750" indent="-285750">
              <a:buFont typeface="Wingdings" pitchFamily="2" charset="2"/>
              <a:buChar char="v"/>
              <a:defRPr/>
            </a:pPr>
            <a:r>
              <a:rPr lang="en-US" altLang="zh-CN" sz="1600" dirty="0">
                <a:latin typeface="Times New Roman" panose="02020603050405020304" pitchFamily="18" charset="0"/>
                <a:ea typeface="华文楷体" pitchFamily="2" charset="-122"/>
                <a:cs typeface="Times New Roman" panose="02020603050405020304" pitchFamily="18" charset="0"/>
              </a:rPr>
              <a:t>Errors in control signals</a:t>
            </a:r>
          </a:p>
        </p:txBody>
      </p:sp>
      <p:pic>
        <p:nvPicPr>
          <p:cNvPr id="37" name="Picture 2" descr="http://www.sustc.edu.cn/upload/images/pangcq/logo/%E6%A0%A1%E5%BE%BD.png"/>
          <p:cNvPicPr>
            <a:picLocks noChangeAspect="1" noChangeArrowheads="1"/>
          </p:cNvPicPr>
          <p:nvPr/>
        </p:nvPicPr>
        <p:blipFill>
          <a:blip r:embed="rId9" cstate="print"/>
          <a:srcRect/>
          <a:stretch>
            <a:fillRect/>
          </a:stretch>
        </p:blipFill>
        <p:spPr bwMode="auto">
          <a:xfrm>
            <a:off x="7467600" y="12711"/>
            <a:ext cx="1180148" cy="848678"/>
          </a:xfrm>
          <a:prstGeom prst="rect">
            <a:avLst/>
          </a:prstGeom>
          <a:noFill/>
        </p:spPr>
      </p:pic>
      <p:pic>
        <p:nvPicPr>
          <p:cNvPr id="38" name="图片 37" descr="icon.png"/>
          <p:cNvPicPr>
            <a:picLocks/>
          </p:cNvPicPr>
          <p:nvPr/>
        </p:nvPicPr>
        <p:blipFill>
          <a:blip r:embed="rId10"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3"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4"/>
          <p:cNvGrpSpPr/>
          <p:nvPr/>
        </p:nvGrpSpPr>
        <p:grpSpPr>
          <a:xfrm>
            <a:off x="3657600" y="2184231"/>
            <a:ext cx="5410200" cy="3149769"/>
            <a:chOff x="76200" y="3219872"/>
            <a:chExt cx="5410200" cy="3149769"/>
          </a:xfrm>
        </p:grpSpPr>
        <p:pic>
          <p:nvPicPr>
            <p:cNvPr id="21" name="Picture 3"/>
            <p:cNvPicPr>
              <a:picLocks noChangeAspect="1" noChangeArrowheads="1"/>
            </p:cNvPicPr>
            <p:nvPr/>
          </p:nvPicPr>
          <p:blipFill>
            <a:blip r:embed="rId2" cstate="print"/>
            <a:srcRect/>
            <a:stretch>
              <a:fillRect/>
            </a:stretch>
          </p:blipFill>
          <p:spPr bwMode="auto">
            <a:xfrm>
              <a:off x="877888" y="4381049"/>
              <a:ext cx="2539685" cy="567015"/>
            </a:xfrm>
            <a:prstGeom prst="rect">
              <a:avLst/>
            </a:prstGeom>
            <a:noFill/>
            <a:ln w="9525">
              <a:noFill/>
              <a:miter lim="800000"/>
              <a:headEnd/>
              <a:tailEnd/>
            </a:ln>
          </p:spPr>
        </p:pic>
        <p:pic>
          <p:nvPicPr>
            <p:cNvPr id="22" name="Picture 4"/>
            <p:cNvPicPr>
              <a:picLocks noChangeAspect="1" noChangeArrowheads="1"/>
            </p:cNvPicPr>
            <p:nvPr/>
          </p:nvPicPr>
          <p:blipFill>
            <a:blip r:embed="rId3" cstate="print"/>
            <a:srcRect/>
            <a:stretch>
              <a:fillRect/>
            </a:stretch>
          </p:blipFill>
          <p:spPr bwMode="auto">
            <a:xfrm>
              <a:off x="4331916" y="3993957"/>
              <a:ext cx="1154484" cy="1008112"/>
            </a:xfrm>
            <a:prstGeom prst="rect">
              <a:avLst/>
            </a:prstGeom>
            <a:noFill/>
            <a:ln w="9525">
              <a:noFill/>
              <a:miter lim="800000"/>
              <a:headEnd/>
              <a:tailEnd/>
            </a:ln>
          </p:spPr>
        </p:pic>
        <p:sp>
          <p:nvSpPr>
            <p:cNvPr id="23" name="右箭头 22"/>
            <p:cNvSpPr>
              <a:spLocks noChangeAspect="1"/>
            </p:cNvSpPr>
            <p:nvPr/>
          </p:nvSpPr>
          <p:spPr bwMode="auto">
            <a:xfrm>
              <a:off x="3542184" y="4464437"/>
              <a:ext cx="635965" cy="315011"/>
            </a:xfrm>
            <a:prstGeom prst="rightArrow">
              <a:avLst/>
            </a:prstGeom>
            <a:solidFill>
              <a:srgbClr val="0000FF"/>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Calibri" pitchFamily="34" charset="0"/>
                <a:ea typeface="Calibri" pitchFamily="34" charset="0"/>
                <a:cs typeface="Calibri" pitchFamily="34" charset="0"/>
                <a:sym typeface="Calibri" pitchFamily="34" charset="0"/>
              </a:endParaRPr>
            </a:p>
          </p:txBody>
        </p:sp>
        <p:sp>
          <p:nvSpPr>
            <p:cNvPr id="24" name="矩形 23"/>
            <p:cNvSpPr/>
            <p:nvPr/>
          </p:nvSpPr>
          <p:spPr bwMode="auto">
            <a:xfrm>
              <a:off x="373832" y="3219872"/>
              <a:ext cx="1152128" cy="954107"/>
            </a:xfrm>
            <a:prstGeom prst="rect">
              <a:avLst/>
            </a:prstGeom>
            <a:solidFill>
              <a:schemeClr val="accent1">
                <a:lumMod val="40000"/>
                <a:lumOff val="60000"/>
              </a:schemeClr>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量子力学</a:t>
              </a:r>
              <a:endParaRPr kumimoji="0" lang="en-US" altLang="zh-CN"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基本问题</a:t>
              </a:r>
              <a:endParaRPr kumimoji="0" lang="en-US" altLang="zh-CN"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zh-CN" altLang="en-US" sz="1400" b="1" dirty="0">
                  <a:solidFill>
                    <a:srgbClr val="0000FF"/>
                  </a:solidFill>
                  <a:latin typeface="华文楷体" pitchFamily="2" charset="-122"/>
                  <a:ea typeface="华文楷体" pitchFamily="2" charset="-122"/>
                </a:rPr>
                <a:t>薛定谔猫</a:t>
              </a:r>
              <a:endParaRPr lang="en-US" altLang="zh-CN" sz="1400" b="1" dirty="0">
                <a:solidFill>
                  <a:srgbClr val="0000FF"/>
                </a:solidFill>
                <a:latin typeface="华文楷体" pitchFamily="2" charset="-122"/>
                <a:ea typeface="华文楷体" pitchFamily="2" charset="-122"/>
              </a:endParaRPr>
            </a:p>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rPr>
                <a:t>贝尔不等式</a:t>
              </a:r>
              <a:endParaRPr kumimoji="0" lang="en-US" sz="14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5" name="矩形 24"/>
            <p:cNvSpPr/>
            <p:nvPr/>
          </p:nvSpPr>
          <p:spPr bwMode="auto">
            <a:xfrm>
              <a:off x="1597968" y="3327301"/>
              <a:ext cx="1221432" cy="738664"/>
            </a:xfrm>
            <a:prstGeom prst="rect">
              <a:avLst/>
            </a:prstGeom>
            <a:solidFill>
              <a:srgbClr val="FFFFCC"/>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原子物理</a:t>
              </a:r>
              <a:endParaRPr kumimoji="0" lang="en-US" altLang="zh-CN"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en-US" altLang="zh-CN" sz="1400" b="1" dirty="0">
                  <a:solidFill>
                    <a:srgbClr val="0000FF"/>
                  </a:solidFill>
                  <a:latin typeface="华文楷体" pitchFamily="2" charset="-122"/>
                  <a:ea typeface="华文楷体" pitchFamily="2" charset="-122"/>
                </a:rPr>
                <a:t>ATS</a:t>
              </a:r>
              <a:r>
                <a:rPr lang="zh-CN" altLang="en-US" sz="1400" b="1" dirty="0">
                  <a:solidFill>
                    <a:srgbClr val="0000FF"/>
                  </a:solidFill>
                  <a:latin typeface="华文楷体" pitchFamily="2" charset="-122"/>
                  <a:ea typeface="华文楷体" pitchFamily="2" charset="-122"/>
                </a:rPr>
                <a:t>、</a:t>
              </a:r>
              <a:r>
                <a:rPr lang="en-US" altLang="zh-CN" sz="1400" b="1" dirty="0">
                  <a:solidFill>
                    <a:srgbClr val="0000FF"/>
                  </a:solidFill>
                  <a:latin typeface="华文楷体" pitchFamily="2" charset="-122"/>
                  <a:ea typeface="华文楷体" pitchFamily="2" charset="-122"/>
                </a:rPr>
                <a:t>EIT</a:t>
              </a:r>
              <a:r>
                <a:rPr lang="zh-CN" altLang="en-US" sz="1400" b="1" dirty="0">
                  <a:solidFill>
                    <a:srgbClr val="0000FF"/>
                  </a:solidFill>
                  <a:latin typeface="华文楷体" pitchFamily="2" charset="-122"/>
                  <a:ea typeface="华文楷体" pitchFamily="2" charset="-122"/>
                </a:rPr>
                <a:t>、</a:t>
              </a:r>
              <a:r>
                <a:rPr lang="en-US" altLang="zh-CN" sz="1400" b="1" dirty="0">
                  <a:solidFill>
                    <a:srgbClr val="0000FF"/>
                  </a:solidFill>
                  <a:latin typeface="华文楷体" pitchFamily="2" charset="-122"/>
                  <a:ea typeface="华文楷体" pitchFamily="2" charset="-122"/>
                </a:rPr>
                <a:t>CPT</a:t>
              </a:r>
              <a:r>
                <a:rPr lang="zh-CN" altLang="en-US" sz="1400" b="1" dirty="0">
                  <a:solidFill>
                    <a:srgbClr val="0000FF"/>
                  </a:solidFill>
                  <a:latin typeface="华文楷体" pitchFamily="2" charset="-122"/>
                  <a:ea typeface="华文楷体" pitchFamily="2" charset="-122"/>
                </a:rPr>
                <a:t>、</a:t>
              </a:r>
              <a:r>
                <a:rPr lang="en-US" altLang="zh-CN" sz="1400" b="1" dirty="0">
                  <a:solidFill>
                    <a:srgbClr val="0000FF"/>
                  </a:solidFill>
                  <a:latin typeface="华文楷体" pitchFamily="2" charset="-122"/>
                  <a:ea typeface="华文楷体" pitchFamily="2" charset="-122"/>
                </a:rPr>
                <a:t>STIRAP</a:t>
              </a:r>
              <a:endParaRPr kumimoji="0" lang="en-US" sz="14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6" name="矩形 25"/>
            <p:cNvSpPr/>
            <p:nvPr/>
          </p:nvSpPr>
          <p:spPr bwMode="auto">
            <a:xfrm>
              <a:off x="2895600" y="3417893"/>
              <a:ext cx="1080120" cy="523220"/>
            </a:xfrm>
            <a:prstGeom prst="rect">
              <a:avLst/>
            </a:prstGeom>
            <a:solidFill>
              <a:srgbClr val="FF9966"/>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量子光学</a:t>
              </a:r>
              <a:endParaRPr kumimoji="0" lang="en-US" altLang="zh-CN"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en-US" altLang="zh-CN" sz="1400" b="1" dirty="0">
                  <a:solidFill>
                    <a:srgbClr val="0000FF"/>
                  </a:solidFill>
                  <a:latin typeface="华文楷体" pitchFamily="2" charset="-122"/>
                  <a:ea typeface="华文楷体" pitchFamily="2" charset="-122"/>
                </a:rPr>
                <a:t>Stark</a:t>
              </a:r>
              <a:r>
                <a:rPr lang="zh-CN" altLang="en-US" sz="1400" b="1" dirty="0">
                  <a:solidFill>
                    <a:srgbClr val="0000FF"/>
                  </a:solidFill>
                  <a:latin typeface="华文楷体" pitchFamily="2" charset="-122"/>
                  <a:ea typeface="华文楷体" pitchFamily="2" charset="-122"/>
                </a:rPr>
                <a:t>、</a:t>
              </a:r>
              <a:r>
                <a:rPr lang="en-US" altLang="zh-CN" sz="1400" b="1" dirty="0">
                  <a:solidFill>
                    <a:srgbClr val="0000FF"/>
                  </a:solidFill>
                  <a:latin typeface="华文楷体" pitchFamily="2" charset="-122"/>
                  <a:ea typeface="华文楷体" pitchFamily="2" charset="-122"/>
                </a:rPr>
                <a:t>Lamb</a:t>
              </a:r>
              <a:endParaRPr kumimoji="0" lang="en-US" sz="14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7" name="矩形 26"/>
            <p:cNvSpPr/>
            <p:nvPr/>
          </p:nvSpPr>
          <p:spPr bwMode="auto">
            <a:xfrm>
              <a:off x="76200" y="5218093"/>
              <a:ext cx="1665784" cy="954107"/>
            </a:xfrm>
            <a:prstGeom prst="rect">
              <a:avLst/>
            </a:prstGeom>
            <a:solidFill>
              <a:schemeClr val="accent6">
                <a:lumMod val="40000"/>
                <a:lumOff val="60000"/>
              </a:schemeClr>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lang="zh-CN" altLang="en-US" sz="1400" b="1" dirty="0">
                  <a:latin typeface="华文楷体" pitchFamily="2" charset="-122"/>
                  <a:ea typeface="华文楷体" pitchFamily="2" charset="-122"/>
                </a:rPr>
                <a:t>耦合量子系统</a:t>
              </a:r>
              <a:endParaRPr kumimoji="0" lang="en-US" altLang="zh-CN"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eaLnBrk="1"/>
              <a:r>
                <a:rPr lang="zh-CN" altLang="en-US" sz="1400" b="1" dirty="0">
                  <a:solidFill>
                    <a:srgbClr val="0000FF"/>
                  </a:solidFill>
                  <a:latin typeface="华文楷体" pitchFamily="2" charset="-122"/>
                  <a:ea typeface="华文楷体" pitchFamily="2" charset="-122"/>
                </a:rPr>
                <a:t>量子声学、</a:t>
              </a:r>
              <a:r>
                <a:rPr lang="en-US" altLang="zh-CN" sz="1400" b="1" dirty="0" err="1">
                  <a:solidFill>
                    <a:srgbClr val="0000FF"/>
                  </a:solidFill>
                  <a:latin typeface="华文楷体" pitchFamily="2" charset="-122"/>
                  <a:ea typeface="华文楷体" pitchFamily="2" charset="-122"/>
                </a:rPr>
                <a:t>cQED</a:t>
              </a:r>
              <a:r>
                <a:rPr lang="zh-CN" altLang="en-US" sz="1400" b="1" dirty="0">
                  <a:solidFill>
                    <a:srgbClr val="0000FF"/>
                  </a:solidFill>
                  <a:latin typeface="华文楷体" pitchFamily="2" charset="-122"/>
                  <a:ea typeface="华文楷体" pitchFamily="2" charset="-122"/>
                </a:rPr>
                <a:t>、光力耦合、</a:t>
              </a:r>
              <a:endParaRPr lang="en-US" altLang="zh-CN" sz="1400" b="1" dirty="0">
                <a:solidFill>
                  <a:srgbClr val="0000FF"/>
                </a:solidFill>
                <a:latin typeface="华文楷体" pitchFamily="2" charset="-122"/>
                <a:ea typeface="华文楷体" pitchFamily="2" charset="-122"/>
              </a:endParaRPr>
            </a:p>
            <a:p>
              <a:pPr marL="0" marR="0" indent="0" algn="l" defTabSz="914400" rtl="0" eaLnBrk="1" fontAlgn="base" latinLnBrk="0" hangingPunct="0">
                <a:lnSpc>
                  <a:spcPct val="100000"/>
                </a:lnSpc>
                <a:spcBef>
                  <a:spcPct val="0"/>
                </a:spcBef>
                <a:spcAft>
                  <a:spcPct val="0"/>
                </a:spcAft>
                <a:buClrTx/>
                <a:buSzTx/>
                <a:buFontTx/>
                <a:buNone/>
                <a:tabLst/>
              </a:pPr>
              <a:r>
                <a:rPr lang="zh-CN" altLang="en-US" sz="1400" b="1" dirty="0">
                  <a:solidFill>
                    <a:srgbClr val="0000FF"/>
                  </a:solidFill>
                  <a:latin typeface="华文楷体" pitchFamily="2" charset="-122"/>
                  <a:ea typeface="华文楷体" pitchFamily="2" charset="-122"/>
                </a:rPr>
                <a:t>自旋</a:t>
              </a:r>
              <a:r>
                <a:rPr lang="en-US" altLang="zh-CN" sz="1400" b="1" dirty="0">
                  <a:solidFill>
                    <a:srgbClr val="0000FF"/>
                  </a:solidFill>
                  <a:latin typeface="华文楷体" pitchFamily="2" charset="-122"/>
                  <a:ea typeface="华文楷体" pitchFamily="2" charset="-122"/>
                </a:rPr>
                <a:t>-</a:t>
              </a:r>
              <a:r>
                <a:rPr lang="zh-CN" altLang="en-US" sz="1400" b="1" dirty="0">
                  <a:solidFill>
                    <a:srgbClr val="0000FF"/>
                  </a:solidFill>
                  <a:latin typeface="华文楷体" pitchFamily="2" charset="-122"/>
                  <a:ea typeface="华文楷体" pitchFamily="2" charset="-122"/>
                </a:rPr>
                <a:t>量子比特</a:t>
              </a:r>
              <a:endParaRPr kumimoji="0" lang="en-US" sz="14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8" name="矩形 27"/>
            <p:cNvSpPr/>
            <p:nvPr/>
          </p:nvSpPr>
          <p:spPr bwMode="auto">
            <a:xfrm>
              <a:off x="1813992" y="5271517"/>
              <a:ext cx="1080120" cy="738664"/>
            </a:xfrm>
            <a:prstGeom prst="rect">
              <a:avLst/>
            </a:prstGeom>
            <a:solidFill>
              <a:srgbClr val="FF99FF"/>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lang="zh-CN" altLang="en-US" sz="1400" b="1" dirty="0">
                  <a:latin typeface="华文楷体" pitchFamily="2" charset="-122"/>
                  <a:ea typeface="华文楷体" pitchFamily="2" charset="-122"/>
                </a:rPr>
                <a:t>量子热力学</a:t>
              </a:r>
              <a:endParaRPr kumimoji="0" lang="en-US" altLang="zh-CN"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zh-CN" altLang="en-US" sz="1400" b="1" dirty="0">
                  <a:solidFill>
                    <a:srgbClr val="0000FF"/>
                  </a:solidFill>
                  <a:latin typeface="华文楷体" pitchFamily="2" charset="-122"/>
                  <a:ea typeface="华文楷体" pitchFamily="2" charset="-122"/>
                </a:rPr>
                <a:t>量子热机、</a:t>
              </a:r>
              <a:endParaRPr lang="en-US" altLang="zh-CN" sz="1400" b="1" dirty="0">
                <a:solidFill>
                  <a:srgbClr val="0000FF"/>
                </a:solidFill>
                <a:latin typeface="华文楷体" pitchFamily="2" charset="-122"/>
                <a:ea typeface="华文楷体" pitchFamily="2" charset="-122"/>
              </a:endParaRPr>
            </a:p>
            <a:p>
              <a:pPr marL="0" marR="0" indent="0" algn="l" defTabSz="914400" rtl="0" eaLnBrk="1" fontAlgn="base" latinLnBrk="0" hangingPunct="0">
                <a:lnSpc>
                  <a:spcPct val="100000"/>
                </a:lnSpc>
                <a:spcBef>
                  <a:spcPct val="0"/>
                </a:spcBef>
                <a:spcAft>
                  <a:spcPct val="0"/>
                </a:spcAft>
                <a:buClrTx/>
                <a:buSzTx/>
                <a:buFontTx/>
                <a:buNone/>
                <a:tabLst/>
              </a:pPr>
              <a:r>
                <a:rPr lang="zh-CN" altLang="en-US" sz="1400" b="1" dirty="0">
                  <a:solidFill>
                    <a:srgbClr val="0000FF"/>
                  </a:solidFill>
                  <a:latin typeface="华文楷体" pitchFamily="2" charset="-122"/>
                  <a:ea typeface="华文楷体" pitchFamily="2" charset="-122"/>
                </a:rPr>
                <a:t>麦克斯韦妖</a:t>
              </a:r>
              <a:endParaRPr kumimoji="0" lang="en-US" sz="14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9" name="矩形 28"/>
            <p:cNvSpPr/>
            <p:nvPr/>
          </p:nvSpPr>
          <p:spPr bwMode="auto">
            <a:xfrm>
              <a:off x="2966120" y="5200090"/>
              <a:ext cx="1301080" cy="1169551"/>
            </a:xfrm>
            <a:prstGeom prst="rect">
              <a:avLst/>
            </a:prstGeom>
            <a:solidFill>
              <a:srgbClr val="92D050"/>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量子模拟</a:t>
              </a:r>
              <a:endParaRPr kumimoji="0" lang="en-US" altLang="zh-CN" sz="14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zh-CN" altLang="en-US" sz="1400" b="1" dirty="0">
                  <a:solidFill>
                    <a:srgbClr val="0000FF"/>
                  </a:solidFill>
                  <a:latin typeface="华文楷体" pitchFamily="2" charset="-122"/>
                  <a:ea typeface="华文楷体" pitchFamily="2" charset="-122"/>
                </a:rPr>
                <a:t>凝聚态物理、量子化学、天体物理、宇宙学、量子场论</a:t>
              </a:r>
              <a:endParaRPr kumimoji="0" lang="en-US" sz="14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cxnSp>
          <p:nvCxnSpPr>
            <p:cNvPr id="30" name="直接连接符 29"/>
            <p:cNvCxnSpPr/>
            <p:nvPr/>
          </p:nvCxnSpPr>
          <p:spPr bwMode="auto">
            <a:xfrm>
              <a:off x="1013704" y="4215684"/>
              <a:ext cx="1080120" cy="144016"/>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flipV="1">
              <a:off x="2174032" y="4083968"/>
              <a:ext cx="0" cy="288032"/>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flipV="1">
              <a:off x="2246040" y="4011960"/>
              <a:ext cx="1008112" cy="360040"/>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H="1">
              <a:off x="794096" y="4964464"/>
              <a:ext cx="1296144" cy="216024"/>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flipV="1">
              <a:off x="2174032" y="4960364"/>
              <a:ext cx="0" cy="288032"/>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2258340" y="4960364"/>
              <a:ext cx="1296144" cy="216024"/>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3" name="组合 35"/>
          <p:cNvGrpSpPr>
            <a:grpSpLocks noChangeAspect="1"/>
          </p:cNvGrpSpPr>
          <p:nvPr/>
        </p:nvGrpSpPr>
        <p:grpSpPr>
          <a:xfrm>
            <a:off x="124208" y="1905000"/>
            <a:ext cx="3256804" cy="2011680"/>
            <a:chOff x="107319" y="1772816"/>
            <a:chExt cx="3312553" cy="2046114"/>
          </a:xfrm>
        </p:grpSpPr>
        <p:pic>
          <p:nvPicPr>
            <p:cNvPr id="37" name="Picture 2"/>
            <p:cNvPicPr>
              <a:picLocks noChangeAspect="1" noChangeArrowheads="1"/>
            </p:cNvPicPr>
            <p:nvPr/>
          </p:nvPicPr>
          <p:blipFill>
            <a:blip r:embed="rId4" cstate="print"/>
            <a:srcRect/>
            <a:stretch>
              <a:fillRect/>
            </a:stretch>
          </p:blipFill>
          <p:spPr bwMode="auto">
            <a:xfrm>
              <a:off x="755576" y="1772816"/>
              <a:ext cx="2664296" cy="2046114"/>
            </a:xfrm>
            <a:prstGeom prst="rect">
              <a:avLst/>
            </a:prstGeom>
            <a:noFill/>
            <a:ln w="9525">
              <a:noFill/>
              <a:miter lim="800000"/>
              <a:headEnd/>
              <a:tailEnd/>
            </a:ln>
          </p:spPr>
        </p:pic>
        <p:sp>
          <p:nvSpPr>
            <p:cNvPr id="38" name="矩形 37"/>
            <p:cNvSpPr/>
            <p:nvPr/>
          </p:nvSpPr>
          <p:spPr bwMode="auto">
            <a:xfrm>
              <a:off x="611560" y="2780928"/>
              <a:ext cx="288032" cy="144016"/>
            </a:xfrm>
            <a:prstGeom prst="rect">
              <a:avLst/>
            </a:prstGeom>
            <a:solidFill>
              <a:srgbClr val="FFFFFF"/>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Calibri" pitchFamily="34" charset="0"/>
                <a:ea typeface="Calibri" pitchFamily="34" charset="0"/>
                <a:cs typeface="Calibri" pitchFamily="34" charset="0"/>
                <a:sym typeface="Calibri" pitchFamily="34" charset="0"/>
              </a:endParaRPr>
            </a:p>
          </p:txBody>
        </p:sp>
        <p:sp>
          <p:nvSpPr>
            <p:cNvPr id="39" name="TextBox 38"/>
            <p:cNvSpPr txBox="1"/>
            <p:nvPr/>
          </p:nvSpPr>
          <p:spPr>
            <a:xfrm>
              <a:off x="107319" y="2668536"/>
              <a:ext cx="958727" cy="344349"/>
            </a:xfrm>
            <a:prstGeom prst="rect">
              <a:avLst/>
            </a:prstGeom>
            <a:noFill/>
          </p:spPr>
          <p:txBody>
            <a:bodyPr wrap="square" rtlCol="0">
              <a:spAutoFit/>
            </a:bodyPr>
            <a:lstStyle/>
            <a:p>
              <a:r>
                <a:rPr lang="zh-CN" altLang="en-US" sz="1600" b="1" dirty="0">
                  <a:solidFill>
                    <a:srgbClr val="FF0000"/>
                  </a:solidFill>
                  <a:latin typeface="华文楷体" pitchFamily="2" charset="-122"/>
                  <a:ea typeface="华文楷体" pitchFamily="2" charset="-122"/>
                </a:rPr>
                <a:t>现阶段</a:t>
              </a:r>
              <a:endParaRPr lang="en-US" sz="1600" b="1" dirty="0">
                <a:solidFill>
                  <a:srgbClr val="FF0000"/>
                </a:solidFill>
                <a:latin typeface="华文楷体" pitchFamily="2" charset="-122"/>
                <a:ea typeface="华文楷体" pitchFamily="2" charset="-122"/>
              </a:endParaRPr>
            </a:p>
          </p:txBody>
        </p:sp>
      </p:grpSp>
      <p:sp>
        <p:nvSpPr>
          <p:cNvPr id="50" name="Title 1"/>
          <p:cNvSpPr>
            <a:spLocks noGrp="1"/>
          </p:cNvSpPr>
          <p:nvPr>
            <p:ph type="title"/>
          </p:nvPr>
        </p:nvSpPr>
        <p:spPr>
          <a:xfrm>
            <a:off x="266807" y="4114800"/>
            <a:ext cx="3162193" cy="563512"/>
          </a:xfrm>
        </p:spPr>
        <p:txBody>
          <a:bodyPr anchor="t" anchorCtr="0">
            <a:normAutofit/>
          </a:bodyPr>
          <a:lstStyle/>
          <a:p>
            <a:r>
              <a:rPr lang="zh-CN" altLang="en-US" sz="2000" dirty="0">
                <a:solidFill>
                  <a:srgbClr val="0000FF"/>
                </a:solidFill>
                <a:latin typeface="华文楷体" pitchFamily="2" charset="-122"/>
                <a:ea typeface="华文楷体" pitchFamily="2" charset="-122"/>
              </a:rPr>
              <a:t>量子计算早期可能的应用</a:t>
            </a:r>
            <a:endParaRPr lang="en-US" sz="2000" dirty="0">
              <a:solidFill>
                <a:srgbClr val="0000FF"/>
              </a:solidFill>
              <a:latin typeface="华文楷体" pitchFamily="2" charset="-122"/>
              <a:ea typeface="华文楷体" pitchFamily="2" charset="-122"/>
            </a:endParaRPr>
          </a:p>
        </p:txBody>
      </p:sp>
      <p:sp>
        <p:nvSpPr>
          <p:cNvPr id="51" name="Content Placeholder 2"/>
          <p:cNvSpPr txBox="1">
            <a:spLocks/>
          </p:cNvSpPr>
          <p:nvPr/>
        </p:nvSpPr>
        <p:spPr>
          <a:xfrm>
            <a:off x="990600" y="4495800"/>
            <a:ext cx="1981200" cy="1066800"/>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a:lstStyle>
          <a:p>
            <a:pPr marL="0" indent="0">
              <a:lnSpc>
                <a:spcPct val="120000"/>
              </a:lnSpc>
              <a:spcBef>
                <a:spcPts val="0"/>
              </a:spcBef>
              <a:spcAft>
                <a:spcPts val="0"/>
              </a:spcAft>
              <a:buClrTx/>
              <a:buFont typeface="Wingdings" pitchFamily="2" charset="2"/>
              <a:buChar char="Ø"/>
            </a:pPr>
            <a:r>
              <a:rPr lang="zh-CN" altLang="en-US" dirty="0">
                <a:solidFill>
                  <a:srgbClr val="0000FF"/>
                </a:solidFill>
                <a:latin typeface="华文楷体" pitchFamily="2" charset="-122"/>
                <a:ea typeface="华文楷体" pitchFamily="2" charset="-122"/>
              </a:rPr>
              <a:t> 量子模拟</a:t>
            </a:r>
            <a:endParaRPr lang="en-US" altLang="zh-CN" dirty="0">
              <a:solidFill>
                <a:srgbClr val="0000FF"/>
              </a:solidFill>
              <a:latin typeface="华文楷体" pitchFamily="2" charset="-122"/>
              <a:ea typeface="华文楷体" pitchFamily="2" charset="-122"/>
            </a:endParaRPr>
          </a:p>
          <a:p>
            <a:pPr marL="0" indent="0">
              <a:lnSpc>
                <a:spcPct val="120000"/>
              </a:lnSpc>
              <a:spcBef>
                <a:spcPts val="0"/>
              </a:spcBef>
              <a:spcAft>
                <a:spcPts val="0"/>
              </a:spcAft>
              <a:buClr>
                <a:srgbClr val="0000FF"/>
              </a:buClr>
              <a:buFont typeface="Wingdings" pitchFamily="2" charset="2"/>
              <a:buChar char="Ø"/>
            </a:pPr>
            <a:r>
              <a:rPr lang="zh-CN" altLang="en-US" dirty="0">
                <a:solidFill>
                  <a:srgbClr val="0000FF"/>
                </a:solidFill>
                <a:latin typeface="华文楷体" pitchFamily="2" charset="-122"/>
                <a:ea typeface="华文楷体" pitchFamily="2" charset="-122"/>
              </a:rPr>
              <a:t> 量子优化</a:t>
            </a:r>
            <a:endParaRPr lang="en-US" altLang="zh-CN" dirty="0">
              <a:solidFill>
                <a:srgbClr val="0000FF"/>
              </a:solidFill>
              <a:latin typeface="华文楷体" pitchFamily="2" charset="-122"/>
              <a:ea typeface="华文楷体" pitchFamily="2" charset="-122"/>
            </a:endParaRPr>
          </a:p>
          <a:p>
            <a:pPr marL="0" indent="0">
              <a:lnSpc>
                <a:spcPct val="120000"/>
              </a:lnSpc>
              <a:spcBef>
                <a:spcPts val="0"/>
              </a:spcBef>
              <a:spcAft>
                <a:spcPts val="0"/>
              </a:spcAft>
              <a:buClr>
                <a:srgbClr val="0000FF"/>
              </a:buClr>
              <a:buFont typeface="Wingdings" pitchFamily="2" charset="2"/>
              <a:buChar char="Ø"/>
            </a:pPr>
            <a:r>
              <a:rPr lang="zh-CN" altLang="en-US" dirty="0">
                <a:solidFill>
                  <a:srgbClr val="0000FF"/>
                </a:solidFill>
                <a:latin typeface="华文楷体" pitchFamily="2" charset="-122"/>
                <a:ea typeface="华文楷体" pitchFamily="2" charset="-122"/>
              </a:rPr>
              <a:t> 量子采样</a:t>
            </a:r>
            <a:endParaRPr lang="en-US" dirty="0">
              <a:solidFill>
                <a:srgbClr val="0000FF"/>
              </a:solidFill>
              <a:latin typeface="华文楷体" pitchFamily="2" charset="-122"/>
              <a:ea typeface="华文楷体" pitchFamily="2" charset="-122"/>
            </a:endParaRPr>
          </a:p>
        </p:txBody>
      </p:sp>
      <p:cxnSp>
        <p:nvCxnSpPr>
          <p:cNvPr id="43" name="直接连接符 42">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44" name="TextBox 5">
            <a:extLst>
              <a:ext uri="{FF2B5EF4-FFF2-40B4-BE49-F238E27FC236}">
                <a16:creationId xmlns="" xmlns:a16="http://schemas.microsoft.com/office/drawing/2014/main" id="{FA086800-C5CB-4170-88E7-9E97C0DAC329}"/>
              </a:ext>
            </a:extLst>
          </p:cNvPr>
          <p:cNvSpPr txBox="1"/>
          <p:nvPr/>
        </p:nvSpPr>
        <p:spPr>
          <a:xfrm>
            <a:off x="76200" y="101025"/>
            <a:ext cx="4698722" cy="584775"/>
          </a:xfrm>
          <a:prstGeom prst="rect">
            <a:avLst/>
          </a:prstGeom>
          <a:noFill/>
          <a:effectLst/>
        </p:spPr>
        <p:txBody>
          <a:bodyPr wrap="none">
            <a:spAutoFit/>
          </a:bodyPr>
          <a:lstStyle/>
          <a:p>
            <a:pPr marL="285750" indent="-285750">
              <a:buClr>
                <a:srgbClr val="0000FF"/>
              </a:buClr>
              <a:defRPr/>
            </a:pPr>
            <a:r>
              <a:rPr lang="zh-CN" altLang="en-US" sz="3200" dirty="0">
                <a:latin typeface="华文楷体" pitchFamily="2" charset="-122"/>
                <a:ea typeface="华文楷体" pitchFamily="2" charset="-122"/>
              </a:rPr>
              <a:t>超导量子计算和量子模拟</a:t>
            </a:r>
            <a:endParaRPr lang="en-US" altLang="zh-CN" sz="3200" dirty="0">
              <a:latin typeface="华文楷体" pitchFamily="2" charset="-122"/>
              <a:ea typeface="华文楷体" pitchFamily="2" charset="-122"/>
            </a:endParaRPr>
          </a:p>
        </p:txBody>
      </p:sp>
      <p:pic>
        <p:nvPicPr>
          <p:cNvPr id="46" name="Picture 2" descr="http://www.sustc.edu.cn/upload/images/pangcq/logo/%E6%A0%A1%E5%BE%BD.png"/>
          <p:cNvPicPr>
            <a:picLocks noChangeAspect="1" noChangeArrowheads="1"/>
          </p:cNvPicPr>
          <p:nvPr/>
        </p:nvPicPr>
        <p:blipFill>
          <a:blip r:embed="rId5" cstate="print"/>
          <a:srcRect/>
          <a:stretch>
            <a:fillRect/>
          </a:stretch>
        </p:blipFill>
        <p:spPr bwMode="auto">
          <a:xfrm>
            <a:off x="7467600" y="12711"/>
            <a:ext cx="1180148" cy="848678"/>
          </a:xfrm>
          <a:prstGeom prst="rect">
            <a:avLst/>
          </a:prstGeom>
          <a:noFill/>
        </p:spPr>
      </p:pic>
      <p:pic>
        <p:nvPicPr>
          <p:cNvPr id="47" name="图片 46" descr="icon.png"/>
          <p:cNvPicPr>
            <a:picLocks/>
          </p:cNvPicPr>
          <p:nvPr/>
        </p:nvPicPr>
        <p:blipFill>
          <a:blip r:embed="rId6"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68345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5"/>
          <p:cNvGrpSpPr>
            <a:grpSpLocks noChangeAspect="1"/>
          </p:cNvGrpSpPr>
          <p:nvPr/>
        </p:nvGrpSpPr>
        <p:grpSpPr>
          <a:xfrm>
            <a:off x="144016" y="2583938"/>
            <a:ext cx="3074742" cy="2369062"/>
            <a:chOff x="1547664" y="1412776"/>
            <a:chExt cx="4392488" cy="3384376"/>
          </a:xfrm>
        </p:grpSpPr>
        <p:pic>
          <p:nvPicPr>
            <p:cNvPr id="40" name="图片 7">
              <a:extLst>
                <a:ext uri="{FF2B5EF4-FFF2-40B4-BE49-F238E27FC236}">
                  <a16:creationId xmlns="" xmlns:a16="http://schemas.microsoft.com/office/drawing/2014/main" id="{863122D7-F5FD-466F-9561-43A5173976F1}"/>
                </a:ext>
              </a:extLst>
            </p:cNvPr>
            <p:cNvPicPr>
              <a:picLocks noChangeAspect="1"/>
            </p:cNvPicPr>
            <p:nvPr/>
          </p:nvPicPr>
          <p:blipFill>
            <a:blip r:embed="rId2" cstate="print"/>
            <a:stretch>
              <a:fillRect/>
            </a:stretch>
          </p:blipFill>
          <p:spPr>
            <a:xfrm>
              <a:off x="2123728" y="1412776"/>
              <a:ext cx="3792840" cy="3284276"/>
            </a:xfrm>
            <a:prstGeom prst="rect">
              <a:avLst/>
            </a:prstGeom>
          </p:spPr>
        </p:pic>
        <p:sp>
          <p:nvSpPr>
            <p:cNvPr id="41" name="矩形 40"/>
            <p:cNvSpPr/>
            <p:nvPr/>
          </p:nvSpPr>
          <p:spPr bwMode="auto">
            <a:xfrm>
              <a:off x="2987824" y="4365104"/>
              <a:ext cx="2520280" cy="432048"/>
            </a:xfrm>
            <a:prstGeom prst="rect">
              <a:avLst/>
            </a:prstGeom>
            <a:solidFill>
              <a:srgbClr val="FFFFFF"/>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Calibri" pitchFamily="34" charset="0"/>
                <a:ea typeface="Calibri" pitchFamily="34" charset="0"/>
                <a:cs typeface="Calibri" pitchFamily="34" charset="0"/>
                <a:sym typeface="Calibri" pitchFamily="34" charset="0"/>
              </a:endParaRPr>
            </a:p>
          </p:txBody>
        </p:sp>
        <p:sp>
          <p:nvSpPr>
            <p:cNvPr id="43" name="矩形 42"/>
            <p:cNvSpPr/>
            <p:nvPr/>
          </p:nvSpPr>
          <p:spPr>
            <a:xfrm>
              <a:off x="2959502" y="4221087"/>
              <a:ext cx="1512168" cy="527617"/>
            </a:xfrm>
            <a:prstGeom prst="rect">
              <a:avLst/>
            </a:prstGeom>
            <a:noFill/>
          </p:spPr>
          <p:txBody>
            <a:bodyPr wrap="square">
              <a:spAutoFit/>
            </a:bodyPr>
            <a:lstStyle/>
            <a:p>
              <a:pPr>
                <a:lnSpc>
                  <a:spcPct val="150000"/>
                </a:lnSpc>
              </a:pPr>
              <a:r>
                <a:rPr lang="zh-CN" altLang="en-US" sz="1200" b="1" dirty="0">
                  <a:solidFill>
                    <a:srgbClr val="FF0000"/>
                  </a:solidFill>
                  <a:latin typeface="华文楷体" pitchFamily="2" charset="-122"/>
                  <a:ea typeface="华文楷体" pitchFamily="2" charset="-122"/>
                </a:rPr>
                <a:t>初始态制备</a:t>
              </a:r>
            </a:p>
          </p:txBody>
        </p:sp>
        <p:sp>
          <p:nvSpPr>
            <p:cNvPr id="44" name="矩形 43"/>
            <p:cNvSpPr/>
            <p:nvPr/>
          </p:nvSpPr>
          <p:spPr>
            <a:xfrm>
              <a:off x="4427984" y="4221089"/>
              <a:ext cx="1512168" cy="527617"/>
            </a:xfrm>
            <a:prstGeom prst="rect">
              <a:avLst/>
            </a:prstGeom>
            <a:noFill/>
          </p:spPr>
          <p:txBody>
            <a:bodyPr wrap="square">
              <a:spAutoFit/>
            </a:bodyPr>
            <a:lstStyle/>
            <a:p>
              <a:pPr>
                <a:lnSpc>
                  <a:spcPct val="150000"/>
                </a:lnSpc>
              </a:pPr>
              <a:r>
                <a:rPr lang="zh-CN" altLang="en-US" sz="1200" b="1" dirty="0">
                  <a:solidFill>
                    <a:srgbClr val="FF0000"/>
                  </a:solidFill>
                  <a:latin typeface="华文楷体" pitchFamily="2" charset="-122"/>
                  <a:ea typeface="华文楷体" pitchFamily="2" charset="-122"/>
                </a:rPr>
                <a:t>末态测量</a:t>
              </a:r>
            </a:p>
          </p:txBody>
        </p:sp>
        <p:sp>
          <p:nvSpPr>
            <p:cNvPr id="45" name="矩形 44"/>
            <p:cNvSpPr/>
            <p:nvPr/>
          </p:nvSpPr>
          <p:spPr bwMode="auto">
            <a:xfrm>
              <a:off x="2001416" y="1700807"/>
              <a:ext cx="914400" cy="2011680"/>
            </a:xfrm>
            <a:prstGeom prst="rect">
              <a:avLst/>
            </a:prstGeom>
            <a:solidFill>
              <a:srgbClr val="FFFFFF"/>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Calibri" pitchFamily="34" charset="0"/>
                <a:ea typeface="Calibri" pitchFamily="34" charset="0"/>
                <a:cs typeface="Calibri" pitchFamily="34" charset="0"/>
                <a:sym typeface="Calibri" pitchFamily="34" charset="0"/>
              </a:endParaRPr>
            </a:p>
          </p:txBody>
        </p:sp>
        <p:sp>
          <p:nvSpPr>
            <p:cNvPr id="46" name="矩形 45"/>
            <p:cNvSpPr/>
            <p:nvPr/>
          </p:nvSpPr>
          <p:spPr>
            <a:xfrm>
              <a:off x="1547664" y="1556792"/>
              <a:ext cx="1512168" cy="527617"/>
            </a:xfrm>
            <a:prstGeom prst="rect">
              <a:avLst/>
            </a:prstGeom>
            <a:noFill/>
          </p:spPr>
          <p:txBody>
            <a:bodyPr wrap="square">
              <a:spAutoFit/>
            </a:bodyPr>
            <a:lstStyle/>
            <a:p>
              <a:pPr>
                <a:lnSpc>
                  <a:spcPct val="150000"/>
                </a:lnSpc>
              </a:pPr>
              <a:r>
                <a:rPr lang="zh-CN" altLang="en-US" sz="1200" b="1" dirty="0">
                  <a:solidFill>
                    <a:srgbClr val="FF0000"/>
                  </a:solidFill>
                  <a:latin typeface="华文楷体" pitchFamily="2" charset="-122"/>
                  <a:ea typeface="华文楷体" pitchFamily="2" charset="-122"/>
                </a:rPr>
                <a:t>待模拟体系</a:t>
              </a:r>
            </a:p>
          </p:txBody>
        </p:sp>
        <p:sp>
          <p:nvSpPr>
            <p:cNvPr id="47" name="矩形 46"/>
            <p:cNvSpPr/>
            <p:nvPr/>
          </p:nvSpPr>
          <p:spPr>
            <a:xfrm>
              <a:off x="1547664" y="3026845"/>
              <a:ext cx="1512168" cy="527617"/>
            </a:xfrm>
            <a:prstGeom prst="rect">
              <a:avLst/>
            </a:prstGeom>
            <a:noFill/>
          </p:spPr>
          <p:txBody>
            <a:bodyPr wrap="square">
              <a:spAutoFit/>
            </a:bodyPr>
            <a:lstStyle/>
            <a:p>
              <a:pPr>
                <a:lnSpc>
                  <a:spcPct val="150000"/>
                </a:lnSpc>
              </a:pPr>
              <a:r>
                <a:rPr lang="zh-CN" altLang="en-US" sz="1200" b="1" dirty="0">
                  <a:solidFill>
                    <a:srgbClr val="FF0000"/>
                  </a:solidFill>
                  <a:latin typeface="华文楷体" pitchFamily="2" charset="-122"/>
                  <a:ea typeface="华文楷体" pitchFamily="2" charset="-122"/>
                </a:rPr>
                <a:t>量子模拟器</a:t>
              </a:r>
            </a:p>
          </p:txBody>
        </p:sp>
        <p:sp>
          <p:nvSpPr>
            <p:cNvPr id="48" name="TextBox 47">
              <a:extLst>
                <a:ext uri="{FF2B5EF4-FFF2-40B4-BE49-F238E27FC236}">
                  <a16:creationId xmlns="" xmlns:a16="http://schemas.microsoft.com/office/drawing/2014/main" id="{A7F38F21-D12A-4858-A489-246C957E8C3A}"/>
                </a:ext>
              </a:extLst>
            </p:cNvPr>
            <p:cNvSpPr txBox="1"/>
            <p:nvPr/>
          </p:nvSpPr>
          <p:spPr>
            <a:xfrm>
              <a:off x="1547664" y="1964639"/>
              <a:ext cx="1656184" cy="39571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200" b="1" kern="0" dirty="0">
                  <a:solidFill>
                    <a:srgbClr val="0000FF"/>
                  </a:solidFill>
                  <a:latin typeface="华文楷体" pitchFamily="2" charset="-122"/>
                  <a:ea typeface="华文楷体" pitchFamily="2" charset="-122"/>
                </a:rPr>
                <a:t>（</a:t>
              </a:r>
              <a:r>
                <a:rPr kumimoji="0" lang="zh-CN" altLang="en-US" sz="1200" b="1" i="0" u="none" strike="noStrike" kern="0" cap="none" spc="0" normalizeH="0" baseline="0" noProof="0" dirty="0">
                  <a:ln>
                    <a:noFill/>
                  </a:ln>
                  <a:solidFill>
                    <a:srgbClr val="0000FF"/>
                  </a:solidFill>
                  <a:effectLst/>
                  <a:uLnTx/>
                  <a:uFillTx/>
                  <a:latin typeface="华文楷体" pitchFamily="2" charset="-122"/>
                  <a:ea typeface="华文楷体" pitchFamily="2" charset="-122"/>
                </a:rPr>
                <a:t>不可控）</a:t>
              </a:r>
              <a:endParaRPr kumimoji="0" lang="en-US" sz="1200" b="1" i="0" u="none" strike="noStrike" kern="0" cap="none" spc="0" normalizeH="0" baseline="0" noProof="0" dirty="0">
                <a:ln>
                  <a:noFill/>
                </a:ln>
                <a:solidFill>
                  <a:srgbClr val="0000FF"/>
                </a:solidFill>
                <a:effectLst/>
                <a:uLnTx/>
                <a:uFillTx/>
                <a:latin typeface="华文楷体" pitchFamily="2" charset="-122"/>
                <a:ea typeface="华文楷体" pitchFamily="2" charset="-122"/>
              </a:endParaRPr>
            </a:p>
          </p:txBody>
        </p:sp>
        <p:sp>
          <p:nvSpPr>
            <p:cNvPr id="49" name="TextBox 48">
              <a:extLst>
                <a:ext uri="{FF2B5EF4-FFF2-40B4-BE49-F238E27FC236}">
                  <a16:creationId xmlns="" xmlns:a16="http://schemas.microsoft.com/office/drawing/2014/main" id="{AB0767D1-233D-4DD0-A3D4-CBEF5F6D0E14}"/>
                </a:ext>
              </a:extLst>
            </p:cNvPr>
            <p:cNvSpPr txBox="1"/>
            <p:nvPr/>
          </p:nvSpPr>
          <p:spPr>
            <a:xfrm>
              <a:off x="1691680" y="3419708"/>
              <a:ext cx="1152128" cy="39571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FF"/>
                  </a:solidFill>
                  <a:effectLst/>
                  <a:uLnTx/>
                  <a:uFillTx/>
                  <a:latin typeface="华文楷体" pitchFamily="2" charset="-122"/>
                  <a:ea typeface="华文楷体" pitchFamily="2" charset="-122"/>
                </a:rPr>
                <a:t>（可控</a:t>
              </a:r>
              <a:r>
                <a:rPr lang="zh-CN" altLang="en-US" sz="1200" b="1" kern="0" dirty="0">
                  <a:solidFill>
                    <a:srgbClr val="0000FF"/>
                  </a:solidFill>
                  <a:latin typeface="华文楷体" pitchFamily="2" charset="-122"/>
                  <a:ea typeface="华文楷体" pitchFamily="2" charset="-122"/>
                </a:rPr>
                <a:t>）</a:t>
              </a:r>
              <a:endParaRPr kumimoji="0" lang="en-US" sz="1200" b="1" i="0" u="none" strike="noStrike" kern="0" cap="none" spc="0" normalizeH="0" baseline="0" noProof="0" dirty="0">
                <a:ln>
                  <a:noFill/>
                </a:ln>
                <a:solidFill>
                  <a:srgbClr val="0000FF"/>
                </a:solidFill>
                <a:effectLst/>
                <a:uLnTx/>
                <a:uFillTx/>
                <a:latin typeface="华文楷体" pitchFamily="2" charset="-122"/>
                <a:ea typeface="华文楷体" pitchFamily="2" charset="-122"/>
              </a:endParaRPr>
            </a:p>
          </p:txBody>
        </p:sp>
      </p:grpSp>
      <p:sp>
        <p:nvSpPr>
          <p:cNvPr id="50" name="矩形 49"/>
          <p:cNvSpPr/>
          <p:nvPr/>
        </p:nvSpPr>
        <p:spPr>
          <a:xfrm>
            <a:off x="0" y="2072680"/>
            <a:ext cx="3240360" cy="510011"/>
          </a:xfrm>
          <a:prstGeom prst="rect">
            <a:avLst/>
          </a:prstGeom>
          <a:noFill/>
        </p:spPr>
        <p:txBody>
          <a:bodyPr wrap="square">
            <a:spAutoFit/>
          </a:bodyPr>
          <a:lstStyle/>
          <a:p>
            <a:pPr>
              <a:lnSpc>
                <a:spcPct val="150000"/>
              </a:lnSpc>
            </a:pPr>
            <a:r>
              <a:rPr lang="zh-CN" altLang="en-US" sz="2000" u="sng" dirty="0">
                <a:solidFill>
                  <a:srgbClr val="0000FF"/>
                </a:solidFill>
                <a:latin typeface="华文楷体" pitchFamily="2" charset="-122"/>
                <a:ea typeface="华文楷体" pitchFamily="2" charset="-122"/>
              </a:rPr>
              <a:t>量子模拟：</a:t>
            </a:r>
          </a:p>
        </p:txBody>
      </p:sp>
      <p:pic>
        <p:nvPicPr>
          <p:cNvPr id="51" name="图片 50" descr="heisenberg model.jpg"/>
          <p:cNvPicPr>
            <a:picLocks noChangeAspect="1"/>
          </p:cNvPicPr>
          <p:nvPr/>
        </p:nvPicPr>
        <p:blipFill>
          <a:blip r:embed="rId3" cstate="print"/>
          <a:stretch>
            <a:fillRect/>
          </a:stretch>
        </p:blipFill>
        <p:spPr>
          <a:xfrm>
            <a:off x="4212976" y="1333830"/>
            <a:ext cx="4427984" cy="518637"/>
          </a:xfrm>
          <a:prstGeom prst="rect">
            <a:avLst/>
          </a:prstGeom>
        </p:spPr>
      </p:pic>
      <p:pic>
        <p:nvPicPr>
          <p:cNvPr id="52" name="图片 51" descr="Fermi Hubbard.jpg"/>
          <p:cNvPicPr>
            <a:picLocks noChangeAspect="1"/>
          </p:cNvPicPr>
          <p:nvPr/>
        </p:nvPicPr>
        <p:blipFill>
          <a:blip r:embed="rId4" cstate="print"/>
          <a:stretch>
            <a:fillRect/>
          </a:stretch>
        </p:blipFill>
        <p:spPr>
          <a:xfrm>
            <a:off x="4608512" y="2385643"/>
            <a:ext cx="3384376" cy="814757"/>
          </a:xfrm>
          <a:prstGeom prst="rect">
            <a:avLst/>
          </a:prstGeom>
        </p:spPr>
      </p:pic>
      <p:pic>
        <p:nvPicPr>
          <p:cNvPr id="53" name="Picture 3"/>
          <p:cNvPicPr>
            <a:picLocks noChangeAspect="1" noChangeArrowheads="1"/>
          </p:cNvPicPr>
          <p:nvPr/>
        </p:nvPicPr>
        <p:blipFill>
          <a:blip r:embed="rId5" cstate="print"/>
          <a:srcRect/>
          <a:stretch>
            <a:fillRect/>
          </a:stretch>
        </p:blipFill>
        <p:spPr bwMode="auto">
          <a:xfrm>
            <a:off x="4824536" y="3724672"/>
            <a:ext cx="1252500" cy="1080120"/>
          </a:xfrm>
          <a:prstGeom prst="rect">
            <a:avLst/>
          </a:prstGeom>
          <a:noFill/>
          <a:ln w="9525">
            <a:noFill/>
            <a:miter lim="800000"/>
            <a:headEnd/>
            <a:tailEnd/>
          </a:ln>
        </p:spPr>
      </p:pic>
      <p:pic>
        <p:nvPicPr>
          <p:cNvPr id="55" name="Picture 5"/>
          <p:cNvPicPr>
            <a:picLocks noChangeAspect="1" noChangeArrowheads="1"/>
          </p:cNvPicPr>
          <p:nvPr/>
        </p:nvPicPr>
        <p:blipFill>
          <a:blip r:embed="rId6" cstate="print"/>
          <a:srcRect/>
          <a:stretch>
            <a:fillRect/>
          </a:stretch>
        </p:blipFill>
        <p:spPr bwMode="auto">
          <a:xfrm>
            <a:off x="6336704" y="5440271"/>
            <a:ext cx="1872208" cy="1028396"/>
          </a:xfrm>
          <a:prstGeom prst="rect">
            <a:avLst/>
          </a:prstGeom>
          <a:noFill/>
          <a:ln w="9525">
            <a:noFill/>
            <a:miter lim="800000"/>
            <a:headEnd/>
            <a:tailEnd/>
          </a:ln>
        </p:spPr>
      </p:pic>
      <p:pic>
        <p:nvPicPr>
          <p:cNvPr id="58" name="Picture 6"/>
          <p:cNvPicPr>
            <a:picLocks noChangeAspect="1" noChangeArrowheads="1"/>
          </p:cNvPicPr>
          <p:nvPr/>
        </p:nvPicPr>
        <p:blipFill>
          <a:blip r:embed="rId7" cstate="print"/>
          <a:srcRect/>
          <a:stretch>
            <a:fillRect/>
          </a:stretch>
        </p:blipFill>
        <p:spPr bwMode="auto">
          <a:xfrm>
            <a:off x="4896544" y="926058"/>
            <a:ext cx="2754511" cy="435890"/>
          </a:xfrm>
          <a:prstGeom prst="rect">
            <a:avLst/>
          </a:prstGeom>
          <a:noFill/>
          <a:ln w="9525">
            <a:noFill/>
            <a:miter lim="800000"/>
            <a:headEnd/>
            <a:tailEnd/>
          </a:ln>
        </p:spPr>
      </p:pic>
      <p:pic>
        <p:nvPicPr>
          <p:cNvPr id="59" name="Picture 7"/>
          <p:cNvPicPr>
            <a:picLocks noChangeAspect="1" noChangeArrowheads="1"/>
          </p:cNvPicPr>
          <p:nvPr/>
        </p:nvPicPr>
        <p:blipFill>
          <a:blip r:embed="rId8" cstate="print"/>
          <a:srcRect/>
          <a:stretch>
            <a:fillRect/>
          </a:stretch>
        </p:blipFill>
        <p:spPr bwMode="auto">
          <a:xfrm>
            <a:off x="4752528" y="2142117"/>
            <a:ext cx="2736304" cy="239676"/>
          </a:xfrm>
          <a:prstGeom prst="rect">
            <a:avLst/>
          </a:prstGeom>
          <a:noFill/>
          <a:ln w="9525">
            <a:noFill/>
            <a:miter lim="800000"/>
            <a:headEnd/>
            <a:tailEnd/>
          </a:ln>
        </p:spPr>
      </p:pic>
      <p:sp>
        <p:nvSpPr>
          <p:cNvPr id="60" name="矩形 59"/>
          <p:cNvSpPr/>
          <p:nvPr/>
        </p:nvSpPr>
        <p:spPr>
          <a:xfrm>
            <a:off x="6120680" y="4917625"/>
            <a:ext cx="1296144" cy="415498"/>
          </a:xfrm>
          <a:prstGeom prst="rect">
            <a:avLst/>
          </a:prstGeom>
          <a:noFill/>
        </p:spPr>
        <p:txBody>
          <a:bodyPr wrap="square">
            <a:spAutoFit/>
          </a:bodyPr>
          <a:lstStyle/>
          <a:p>
            <a:pPr>
              <a:lnSpc>
                <a:spcPct val="150000"/>
              </a:lnSpc>
            </a:pPr>
            <a:r>
              <a:rPr lang="zh-CN" altLang="en-US" sz="1400" b="1" dirty="0">
                <a:solidFill>
                  <a:srgbClr val="FF0000"/>
                </a:solidFill>
                <a:latin typeface="华文楷体" pitchFamily="2" charset="-122"/>
                <a:ea typeface="华文楷体" pitchFamily="2" charset="-122"/>
              </a:rPr>
              <a:t>天体物理</a:t>
            </a:r>
          </a:p>
        </p:txBody>
      </p:sp>
      <p:sp>
        <p:nvSpPr>
          <p:cNvPr id="61" name="矩形 60"/>
          <p:cNvSpPr/>
          <p:nvPr/>
        </p:nvSpPr>
        <p:spPr>
          <a:xfrm>
            <a:off x="3456384" y="2025603"/>
            <a:ext cx="1224136" cy="415498"/>
          </a:xfrm>
          <a:prstGeom prst="rect">
            <a:avLst/>
          </a:prstGeom>
          <a:noFill/>
        </p:spPr>
        <p:txBody>
          <a:bodyPr wrap="square">
            <a:spAutoFit/>
          </a:bodyPr>
          <a:lstStyle/>
          <a:p>
            <a:pPr>
              <a:lnSpc>
                <a:spcPct val="150000"/>
              </a:lnSpc>
            </a:pPr>
            <a:r>
              <a:rPr lang="en-US" altLang="zh-CN" sz="1400" b="1" dirty="0">
                <a:solidFill>
                  <a:srgbClr val="FF0000"/>
                </a:solidFill>
                <a:latin typeface="华文楷体" pitchFamily="2" charset="-122"/>
                <a:ea typeface="华文楷体" pitchFamily="2" charset="-122"/>
              </a:rPr>
              <a:t>Hubbard</a:t>
            </a:r>
            <a:r>
              <a:rPr lang="zh-CN" altLang="en-US" sz="1400" b="1" dirty="0">
                <a:solidFill>
                  <a:srgbClr val="FF0000"/>
                </a:solidFill>
                <a:latin typeface="华文楷体" pitchFamily="2" charset="-122"/>
                <a:ea typeface="华文楷体" pitchFamily="2" charset="-122"/>
              </a:rPr>
              <a:t>模型</a:t>
            </a:r>
          </a:p>
        </p:txBody>
      </p:sp>
      <p:sp>
        <p:nvSpPr>
          <p:cNvPr id="62" name="矩形 61"/>
          <p:cNvSpPr/>
          <p:nvPr/>
        </p:nvSpPr>
        <p:spPr>
          <a:xfrm>
            <a:off x="3456384" y="3254624"/>
            <a:ext cx="1296144" cy="415498"/>
          </a:xfrm>
          <a:prstGeom prst="rect">
            <a:avLst/>
          </a:prstGeom>
          <a:noFill/>
        </p:spPr>
        <p:txBody>
          <a:bodyPr wrap="square">
            <a:spAutoFit/>
          </a:bodyPr>
          <a:lstStyle/>
          <a:p>
            <a:pPr>
              <a:lnSpc>
                <a:spcPct val="150000"/>
              </a:lnSpc>
            </a:pPr>
            <a:r>
              <a:rPr lang="zh-CN" altLang="en-US" sz="1400" b="1" dirty="0">
                <a:solidFill>
                  <a:srgbClr val="FF0000"/>
                </a:solidFill>
                <a:latin typeface="华文楷体" pitchFamily="2" charset="-122"/>
                <a:ea typeface="华文楷体" pitchFamily="2" charset="-122"/>
              </a:rPr>
              <a:t>拓扑序</a:t>
            </a:r>
          </a:p>
        </p:txBody>
      </p:sp>
      <p:sp>
        <p:nvSpPr>
          <p:cNvPr id="63" name="矩形 62"/>
          <p:cNvSpPr/>
          <p:nvPr/>
        </p:nvSpPr>
        <p:spPr>
          <a:xfrm>
            <a:off x="3456384" y="926058"/>
            <a:ext cx="1440160" cy="415498"/>
          </a:xfrm>
          <a:prstGeom prst="rect">
            <a:avLst/>
          </a:prstGeom>
          <a:noFill/>
        </p:spPr>
        <p:txBody>
          <a:bodyPr wrap="square">
            <a:spAutoFit/>
          </a:bodyPr>
          <a:lstStyle/>
          <a:p>
            <a:pPr>
              <a:lnSpc>
                <a:spcPct val="150000"/>
              </a:lnSpc>
            </a:pPr>
            <a:r>
              <a:rPr lang="en-US" altLang="zh-CN" sz="1400" b="1" dirty="0">
                <a:solidFill>
                  <a:srgbClr val="FF0000"/>
                </a:solidFill>
                <a:latin typeface="华文楷体" pitchFamily="2" charset="-122"/>
                <a:ea typeface="华文楷体" pitchFamily="2" charset="-122"/>
              </a:rPr>
              <a:t>Heisenberg</a:t>
            </a:r>
            <a:r>
              <a:rPr lang="zh-CN" altLang="en-US" sz="1400" b="1" dirty="0">
                <a:solidFill>
                  <a:srgbClr val="FF0000"/>
                </a:solidFill>
                <a:latin typeface="华文楷体" pitchFamily="2" charset="-122"/>
                <a:ea typeface="华文楷体" pitchFamily="2" charset="-122"/>
              </a:rPr>
              <a:t>模型</a:t>
            </a:r>
          </a:p>
        </p:txBody>
      </p:sp>
      <p:pic>
        <p:nvPicPr>
          <p:cNvPr id="64" name="Picture 8"/>
          <p:cNvPicPr>
            <a:picLocks noChangeAspect="1" noChangeArrowheads="1"/>
          </p:cNvPicPr>
          <p:nvPr/>
        </p:nvPicPr>
        <p:blipFill>
          <a:blip r:embed="rId9" cstate="print"/>
          <a:srcRect/>
          <a:stretch>
            <a:fillRect/>
          </a:stretch>
        </p:blipFill>
        <p:spPr bwMode="auto">
          <a:xfrm>
            <a:off x="3600400" y="5368263"/>
            <a:ext cx="1800200" cy="1413537"/>
          </a:xfrm>
          <a:prstGeom prst="rect">
            <a:avLst/>
          </a:prstGeom>
          <a:noFill/>
          <a:ln w="9525">
            <a:noFill/>
            <a:miter lim="800000"/>
            <a:headEnd/>
            <a:tailEnd/>
          </a:ln>
        </p:spPr>
      </p:pic>
      <p:sp>
        <p:nvSpPr>
          <p:cNvPr id="65" name="矩形 64"/>
          <p:cNvSpPr/>
          <p:nvPr/>
        </p:nvSpPr>
        <p:spPr>
          <a:xfrm>
            <a:off x="3456384" y="4936215"/>
            <a:ext cx="1296144" cy="415498"/>
          </a:xfrm>
          <a:prstGeom prst="rect">
            <a:avLst/>
          </a:prstGeom>
          <a:noFill/>
        </p:spPr>
        <p:txBody>
          <a:bodyPr wrap="square">
            <a:spAutoFit/>
          </a:bodyPr>
          <a:lstStyle/>
          <a:p>
            <a:pPr>
              <a:lnSpc>
                <a:spcPct val="150000"/>
              </a:lnSpc>
            </a:pPr>
            <a:r>
              <a:rPr lang="zh-CN" altLang="en-US" sz="1400" b="1" dirty="0">
                <a:solidFill>
                  <a:srgbClr val="FF0000"/>
                </a:solidFill>
                <a:latin typeface="华文楷体" pitchFamily="2" charset="-122"/>
                <a:ea typeface="华文楷体" pitchFamily="2" charset="-122"/>
              </a:rPr>
              <a:t>量子场论</a:t>
            </a:r>
          </a:p>
        </p:txBody>
      </p:sp>
      <p:pic>
        <p:nvPicPr>
          <p:cNvPr id="66" name="Picture 2" descr="Image result for topological order superconducting qubits">
            <a:hlinkClick r:id="rId10"/>
          </p:cNvPr>
          <p:cNvPicPr>
            <a:picLocks noChangeAspect="1" noChangeArrowheads="1"/>
          </p:cNvPicPr>
          <p:nvPr/>
        </p:nvPicPr>
        <p:blipFill>
          <a:blip r:embed="rId11" cstate="print"/>
          <a:srcRect/>
          <a:stretch>
            <a:fillRect/>
          </a:stretch>
        </p:blipFill>
        <p:spPr bwMode="auto">
          <a:xfrm>
            <a:off x="3600400" y="3680047"/>
            <a:ext cx="1196753" cy="1196753"/>
          </a:xfrm>
          <a:prstGeom prst="rect">
            <a:avLst/>
          </a:prstGeom>
          <a:noFill/>
        </p:spPr>
      </p:pic>
      <p:sp>
        <p:nvSpPr>
          <p:cNvPr id="67" name="矩形 66"/>
          <p:cNvSpPr/>
          <p:nvPr/>
        </p:nvSpPr>
        <p:spPr>
          <a:xfrm>
            <a:off x="6120680" y="3321780"/>
            <a:ext cx="1296144" cy="415498"/>
          </a:xfrm>
          <a:prstGeom prst="rect">
            <a:avLst/>
          </a:prstGeom>
          <a:noFill/>
        </p:spPr>
        <p:txBody>
          <a:bodyPr wrap="square">
            <a:spAutoFit/>
          </a:bodyPr>
          <a:lstStyle/>
          <a:p>
            <a:pPr>
              <a:lnSpc>
                <a:spcPct val="150000"/>
              </a:lnSpc>
            </a:pPr>
            <a:r>
              <a:rPr lang="zh-CN" altLang="en-US" sz="1400" b="1" dirty="0">
                <a:solidFill>
                  <a:srgbClr val="FF0000"/>
                </a:solidFill>
                <a:latin typeface="华文楷体" pitchFamily="2" charset="-122"/>
                <a:ea typeface="华文楷体" pitchFamily="2" charset="-122"/>
              </a:rPr>
              <a:t>量子化学</a:t>
            </a:r>
          </a:p>
        </p:txBody>
      </p:sp>
      <p:pic>
        <p:nvPicPr>
          <p:cNvPr id="68" name="Picture 9"/>
          <p:cNvPicPr>
            <a:picLocks noChangeAspect="1" noChangeArrowheads="1"/>
          </p:cNvPicPr>
          <p:nvPr/>
        </p:nvPicPr>
        <p:blipFill>
          <a:blip r:embed="rId12" cstate="print"/>
          <a:srcRect/>
          <a:stretch>
            <a:fillRect/>
          </a:stretch>
        </p:blipFill>
        <p:spPr bwMode="auto">
          <a:xfrm>
            <a:off x="6336704" y="3849278"/>
            <a:ext cx="1495933" cy="792088"/>
          </a:xfrm>
          <a:prstGeom prst="rect">
            <a:avLst/>
          </a:prstGeom>
          <a:noFill/>
          <a:ln w="9525">
            <a:noFill/>
            <a:miter lim="800000"/>
            <a:headEnd/>
            <a:tailEnd/>
          </a:ln>
        </p:spPr>
      </p:pic>
      <p:pic>
        <p:nvPicPr>
          <p:cNvPr id="69" name="Picture 11"/>
          <p:cNvPicPr>
            <a:picLocks noChangeAspect="1" noChangeArrowheads="1"/>
          </p:cNvPicPr>
          <p:nvPr/>
        </p:nvPicPr>
        <p:blipFill>
          <a:blip r:embed="rId13" cstate="print"/>
          <a:srcRect/>
          <a:stretch>
            <a:fillRect/>
          </a:stretch>
        </p:blipFill>
        <p:spPr bwMode="auto">
          <a:xfrm>
            <a:off x="7934877" y="3664859"/>
            <a:ext cx="1138131" cy="1120523"/>
          </a:xfrm>
          <a:prstGeom prst="rect">
            <a:avLst/>
          </a:prstGeom>
          <a:noFill/>
          <a:ln w="9525">
            <a:noFill/>
            <a:miter lim="800000"/>
            <a:headEnd/>
            <a:tailEnd/>
          </a:ln>
        </p:spPr>
      </p:pic>
      <p:cxnSp>
        <p:nvCxnSpPr>
          <p:cNvPr id="37" name="直接连接符 3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38" name="TextBox 5">
            <a:extLst>
              <a:ext uri="{FF2B5EF4-FFF2-40B4-BE49-F238E27FC236}">
                <a16:creationId xmlns="" xmlns:a16="http://schemas.microsoft.com/office/drawing/2014/main" id="{FA086800-C5CB-4170-88E7-9E97C0DAC329}"/>
              </a:ext>
            </a:extLst>
          </p:cNvPr>
          <p:cNvSpPr txBox="1"/>
          <p:nvPr/>
        </p:nvSpPr>
        <p:spPr>
          <a:xfrm>
            <a:off x="76200" y="101025"/>
            <a:ext cx="1826141" cy="584775"/>
          </a:xfrm>
          <a:prstGeom prst="rect">
            <a:avLst/>
          </a:prstGeom>
          <a:noFill/>
          <a:effectLst/>
        </p:spPr>
        <p:txBody>
          <a:bodyPr wrap="none">
            <a:spAutoFit/>
          </a:bodyPr>
          <a:lstStyle/>
          <a:p>
            <a:pPr marL="285750" indent="-285750">
              <a:buClr>
                <a:srgbClr val="0000FF"/>
              </a:buClr>
              <a:defRPr/>
            </a:pPr>
            <a:r>
              <a:rPr lang="zh-CN" altLang="en-US" sz="3200" dirty="0">
                <a:latin typeface="华文楷体" pitchFamily="2" charset="-122"/>
                <a:ea typeface="华文楷体" pitchFamily="2" charset="-122"/>
              </a:rPr>
              <a:t>量子模拟</a:t>
            </a:r>
            <a:endParaRPr lang="en-US" altLang="zh-CN" sz="3200" dirty="0">
              <a:latin typeface="华文楷体" pitchFamily="2" charset="-122"/>
              <a:ea typeface="华文楷体" pitchFamily="2" charset="-122"/>
            </a:endParaRPr>
          </a:p>
        </p:txBody>
      </p:sp>
      <p:pic>
        <p:nvPicPr>
          <p:cNvPr id="39" name="Picture 2" descr="http://www.sustc.edu.cn/upload/images/pangcq/logo/%E6%A0%A1%E5%BE%BD.png"/>
          <p:cNvPicPr>
            <a:picLocks noChangeAspect="1" noChangeArrowheads="1"/>
          </p:cNvPicPr>
          <p:nvPr/>
        </p:nvPicPr>
        <p:blipFill>
          <a:blip r:embed="rId14" cstate="print"/>
          <a:srcRect/>
          <a:stretch>
            <a:fillRect/>
          </a:stretch>
        </p:blipFill>
        <p:spPr bwMode="auto">
          <a:xfrm>
            <a:off x="7467600" y="12711"/>
            <a:ext cx="1180148" cy="848678"/>
          </a:xfrm>
          <a:prstGeom prst="rect">
            <a:avLst/>
          </a:prstGeom>
          <a:noFill/>
        </p:spPr>
      </p:pic>
      <p:pic>
        <p:nvPicPr>
          <p:cNvPr id="42" name="图片 41" descr="icon.png"/>
          <p:cNvPicPr>
            <a:picLocks/>
          </p:cNvPicPr>
          <p:nvPr/>
        </p:nvPicPr>
        <p:blipFill>
          <a:blip r:embed="rId15"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6834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P spid="65" grpId="0"/>
      <p:bldP spid="6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 xmlns:a16="http://schemas.microsoft.com/office/drawing/2014/main" id="{6B6ED163-0D0E-4DE3-A5FD-D8A9041CE0E3}"/>
              </a:ext>
            </a:extLst>
          </p:cNvPr>
          <p:cNvPicPr>
            <a:picLocks noChangeAspect="1"/>
          </p:cNvPicPr>
          <p:nvPr/>
        </p:nvPicPr>
        <p:blipFill>
          <a:blip r:embed="rId3" cstate="print"/>
          <a:stretch>
            <a:fillRect/>
          </a:stretch>
        </p:blipFill>
        <p:spPr>
          <a:xfrm>
            <a:off x="3877444" y="1392202"/>
            <a:ext cx="5114156" cy="4398998"/>
          </a:xfrm>
          <a:prstGeom prst="rect">
            <a:avLst/>
          </a:prstGeom>
        </p:spPr>
      </p:pic>
      <p:pic>
        <p:nvPicPr>
          <p:cNvPr id="38" name="图片 37">
            <a:extLst>
              <a:ext uri="{FF2B5EF4-FFF2-40B4-BE49-F238E27FC236}">
                <a16:creationId xmlns="" xmlns:a16="http://schemas.microsoft.com/office/drawing/2014/main" id="{3E0F8302-98DC-4CD7-9BD6-35BC838E61F0}"/>
              </a:ext>
            </a:extLst>
          </p:cNvPr>
          <p:cNvPicPr>
            <a:picLocks noChangeAspect="1"/>
          </p:cNvPicPr>
          <p:nvPr/>
        </p:nvPicPr>
        <p:blipFill>
          <a:blip r:embed="rId4" cstate="print"/>
          <a:stretch>
            <a:fillRect/>
          </a:stretch>
        </p:blipFill>
        <p:spPr>
          <a:xfrm>
            <a:off x="685800" y="4209661"/>
            <a:ext cx="2638633" cy="609600"/>
          </a:xfrm>
          <a:prstGeom prst="rect">
            <a:avLst/>
          </a:prstGeom>
        </p:spPr>
      </p:pic>
      <p:pic>
        <p:nvPicPr>
          <p:cNvPr id="39" name="图片 38">
            <a:extLst>
              <a:ext uri="{FF2B5EF4-FFF2-40B4-BE49-F238E27FC236}">
                <a16:creationId xmlns="" xmlns:a16="http://schemas.microsoft.com/office/drawing/2014/main" id="{3EE5B13B-EFA7-4C55-9440-1CA106638787}"/>
              </a:ext>
            </a:extLst>
          </p:cNvPr>
          <p:cNvPicPr>
            <a:picLocks noChangeAspect="1"/>
          </p:cNvPicPr>
          <p:nvPr/>
        </p:nvPicPr>
        <p:blipFill>
          <a:blip r:embed="rId5" cstate="print"/>
          <a:stretch>
            <a:fillRect/>
          </a:stretch>
        </p:blipFill>
        <p:spPr>
          <a:xfrm>
            <a:off x="228600" y="4971662"/>
            <a:ext cx="3581400" cy="438538"/>
          </a:xfrm>
          <a:prstGeom prst="rect">
            <a:avLst/>
          </a:prstGeom>
        </p:spPr>
      </p:pic>
      <p:pic>
        <p:nvPicPr>
          <p:cNvPr id="44" name="图片 43">
            <a:extLst>
              <a:ext uri="{FF2B5EF4-FFF2-40B4-BE49-F238E27FC236}">
                <a16:creationId xmlns="" xmlns:a16="http://schemas.microsoft.com/office/drawing/2014/main" id="{C44FC69D-E0DC-4C71-86C0-FF1887F58F77}"/>
              </a:ext>
            </a:extLst>
          </p:cNvPr>
          <p:cNvPicPr>
            <a:picLocks noChangeAspect="1"/>
          </p:cNvPicPr>
          <p:nvPr/>
        </p:nvPicPr>
        <p:blipFill>
          <a:blip r:embed="rId6" cstate="print"/>
          <a:stretch>
            <a:fillRect/>
          </a:stretch>
        </p:blipFill>
        <p:spPr>
          <a:xfrm>
            <a:off x="914400" y="2076061"/>
            <a:ext cx="2209800" cy="561448"/>
          </a:xfrm>
          <a:prstGeom prst="rect">
            <a:avLst/>
          </a:prstGeom>
        </p:spPr>
      </p:pic>
      <p:sp>
        <p:nvSpPr>
          <p:cNvPr id="45" name="文本框 6">
            <a:extLst>
              <a:ext uri="{FF2B5EF4-FFF2-40B4-BE49-F238E27FC236}">
                <a16:creationId xmlns="" xmlns:a16="http://schemas.microsoft.com/office/drawing/2014/main" id="{E743D31E-8895-4784-90AE-43530CA59904}"/>
              </a:ext>
            </a:extLst>
          </p:cNvPr>
          <p:cNvSpPr txBox="1"/>
          <p:nvPr/>
        </p:nvSpPr>
        <p:spPr>
          <a:xfrm>
            <a:off x="152400" y="1466461"/>
            <a:ext cx="3000375" cy="369332"/>
          </a:xfrm>
          <a:prstGeom prst="rect">
            <a:avLst/>
          </a:prstGeom>
          <a:noFill/>
        </p:spPr>
        <p:txBody>
          <a:bodyPr wrap="square" rtlCol="0">
            <a:spAutoFit/>
          </a:bodyPr>
          <a:lstStyle/>
          <a:p>
            <a:r>
              <a:rPr lang="en-US" altLang="zh-CN" dirty="0"/>
              <a:t>1D Dirac Hamiltonian</a:t>
            </a:r>
            <a:endParaRPr lang="zh-CN" altLang="en-US" dirty="0"/>
          </a:p>
        </p:txBody>
      </p:sp>
      <p:pic>
        <p:nvPicPr>
          <p:cNvPr id="46" name="图片 45">
            <a:extLst>
              <a:ext uri="{FF2B5EF4-FFF2-40B4-BE49-F238E27FC236}">
                <a16:creationId xmlns="" xmlns:a16="http://schemas.microsoft.com/office/drawing/2014/main" id="{BA52FEE3-4293-448C-8CE7-335A501D2A50}"/>
              </a:ext>
            </a:extLst>
          </p:cNvPr>
          <p:cNvPicPr>
            <a:picLocks noChangeAspect="1"/>
          </p:cNvPicPr>
          <p:nvPr/>
        </p:nvPicPr>
        <p:blipFill rotWithShape="1">
          <a:blip r:embed="rId7" cstate="print"/>
          <a:srcRect b="22004"/>
          <a:stretch/>
        </p:blipFill>
        <p:spPr>
          <a:xfrm>
            <a:off x="914401" y="2685661"/>
            <a:ext cx="2057400" cy="405837"/>
          </a:xfrm>
          <a:prstGeom prst="rect">
            <a:avLst/>
          </a:prstGeom>
        </p:spPr>
      </p:pic>
      <p:pic>
        <p:nvPicPr>
          <p:cNvPr id="49" name="图片 48">
            <a:extLst>
              <a:ext uri="{FF2B5EF4-FFF2-40B4-BE49-F238E27FC236}">
                <a16:creationId xmlns="" xmlns:a16="http://schemas.microsoft.com/office/drawing/2014/main" id="{67B51034-BEB3-4494-8AF8-D6F4F853D45D}"/>
              </a:ext>
            </a:extLst>
          </p:cNvPr>
          <p:cNvPicPr>
            <a:picLocks noChangeAspect="1"/>
          </p:cNvPicPr>
          <p:nvPr/>
        </p:nvPicPr>
        <p:blipFill>
          <a:blip r:embed="rId8" cstate="print"/>
          <a:stretch>
            <a:fillRect/>
          </a:stretch>
        </p:blipFill>
        <p:spPr>
          <a:xfrm>
            <a:off x="1066800" y="3295261"/>
            <a:ext cx="1734993" cy="637980"/>
          </a:xfrm>
          <a:prstGeom prst="rect">
            <a:avLst/>
          </a:prstGeom>
          <a:ln>
            <a:solidFill>
              <a:schemeClr val="tx1"/>
            </a:solidFill>
          </a:ln>
        </p:spPr>
      </p:pic>
      <p:cxnSp>
        <p:nvCxnSpPr>
          <p:cNvPr id="50" name="直接连接符 49">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51" name="TextBox 5">
            <a:extLst>
              <a:ext uri="{FF2B5EF4-FFF2-40B4-BE49-F238E27FC236}">
                <a16:creationId xmlns="" xmlns:a16="http://schemas.microsoft.com/office/drawing/2014/main" id="{FA086800-C5CB-4170-88E7-9E97C0DAC329}"/>
              </a:ext>
            </a:extLst>
          </p:cNvPr>
          <p:cNvSpPr txBox="1"/>
          <p:nvPr/>
        </p:nvSpPr>
        <p:spPr>
          <a:xfrm>
            <a:off x="76200" y="101025"/>
            <a:ext cx="5219699" cy="584775"/>
          </a:xfrm>
          <a:prstGeom prst="rect">
            <a:avLst/>
          </a:prstGeom>
          <a:noFill/>
          <a:effectLst/>
        </p:spPr>
        <p:txBody>
          <a:bodyPr wrap="none">
            <a:spAutoFit/>
          </a:bodyPr>
          <a:lstStyle/>
          <a:p>
            <a:pPr marL="285750" indent="-285750">
              <a:buClr>
                <a:srgbClr val="0000FF"/>
              </a:buClr>
              <a:defRPr/>
            </a:pPr>
            <a:r>
              <a:rPr lang="zh-CN" altLang="en-US" sz="3200" dirty="0">
                <a:latin typeface="华文楷体" pitchFamily="2" charset="-122"/>
                <a:ea typeface="华文楷体" pitchFamily="2" charset="-122"/>
              </a:rPr>
              <a:t>量子模拟：</a:t>
            </a:r>
            <a:r>
              <a:rPr lang="en-US" altLang="zh-CN" sz="3200" dirty="0">
                <a:latin typeface="华文楷体" pitchFamily="2" charset="-122"/>
                <a:ea typeface="华文楷体" pitchFamily="2" charset="-122"/>
              </a:rPr>
              <a:t>Dirac Hamiltonian</a:t>
            </a:r>
          </a:p>
        </p:txBody>
      </p:sp>
      <p:pic>
        <p:nvPicPr>
          <p:cNvPr id="54" name="Picture 2" descr="http://www.sustc.edu.cn/upload/images/pangcq/logo/%E6%A0%A1%E5%BE%BD.png"/>
          <p:cNvPicPr>
            <a:picLocks noChangeAspect="1" noChangeArrowheads="1"/>
          </p:cNvPicPr>
          <p:nvPr/>
        </p:nvPicPr>
        <p:blipFill>
          <a:blip r:embed="rId9" cstate="print"/>
          <a:srcRect/>
          <a:stretch>
            <a:fillRect/>
          </a:stretch>
        </p:blipFill>
        <p:spPr bwMode="auto">
          <a:xfrm>
            <a:off x="7467600" y="12711"/>
            <a:ext cx="1180148" cy="848678"/>
          </a:xfrm>
          <a:prstGeom prst="rect">
            <a:avLst/>
          </a:prstGeom>
          <a:noFill/>
        </p:spPr>
      </p:pic>
      <p:pic>
        <p:nvPicPr>
          <p:cNvPr id="55" name="图片 54" descr="icon.png"/>
          <p:cNvPicPr>
            <a:picLocks/>
          </p:cNvPicPr>
          <p:nvPr/>
        </p:nvPicPr>
        <p:blipFill>
          <a:blip r:embed="rId10"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 xmlns:a16="http://schemas.microsoft.com/office/drawing/2014/main" id="{175D63D0-51AB-4418-9BB0-26E408067E2D}"/>
              </a:ext>
            </a:extLst>
          </p:cNvPr>
          <p:cNvPicPr>
            <a:picLocks noChangeAspect="1"/>
          </p:cNvPicPr>
          <p:nvPr/>
        </p:nvPicPr>
        <p:blipFill rotWithShape="1">
          <a:blip r:embed="rId3" cstate="print"/>
          <a:srcRect b="70555"/>
          <a:stretch/>
        </p:blipFill>
        <p:spPr>
          <a:xfrm>
            <a:off x="152400" y="3962400"/>
            <a:ext cx="4151586" cy="1562100"/>
          </a:xfrm>
          <a:prstGeom prst="rect">
            <a:avLst/>
          </a:prstGeom>
        </p:spPr>
      </p:pic>
      <p:grpSp>
        <p:nvGrpSpPr>
          <p:cNvPr id="22" name="组合 21"/>
          <p:cNvGrpSpPr/>
          <p:nvPr/>
        </p:nvGrpSpPr>
        <p:grpSpPr>
          <a:xfrm>
            <a:off x="4282440" y="1448181"/>
            <a:ext cx="4785360" cy="4647819"/>
            <a:chOff x="4282440" y="1219200"/>
            <a:chExt cx="4785360" cy="4647819"/>
          </a:xfrm>
        </p:grpSpPr>
        <p:pic>
          <p:nvPicPr>
            <p:cNvPr id="16" name="图片 15">
              <a:extLst>
                <a:ext uri="{FF2B5EF4-FFF2-40B4-BE49-F238E27FC236}">
                  <a16:creationId xmlns="" xmlns:a16="http://schemas.microsoft.com/office/drawing/2014/main" id="{FED3E940-1D5A-4B11-9005-90FE87794E7E}"/>
                </a:ext>
              </a:extLst>
            </p:cNvPr>
            <p:cNvPicPr>
              <a:picLocks/>
            </p:cNvPicPr>
            <p:nvPr/>
          </p:nvPicPr>
          <p:blipFill rotWithShape="1">
            <a:blip r:embed="rId3" cstate="print"/>
            <a:srcRect t="64583"/>
            <a:stretch/>
          </p:blipFill>
          <p:spPr>
            <a:xfrm>
              <a:off x="4282440" y="3438144"/>
              <a:ext cx="4775708" cy="2428875"/>
            </a:xfrm>
            <a:prstGeom prst="rect">
              <a:avLst/>
            </a:prstGeom>
          </p:spPr>
        </p:pic>
        <p:pic>
          <p:nvPicPr>
            <p:cNvPr id="15" name="图片 14">
              <a:extLst>
                <a:ext uri="{FF2B5EF4-FFF2-40B4-BE49-F238E27FC236}">
                  <a16:creationId xmlns="" xmlns:a16="http://schemas.microsoft.com/office/drawing/2014/main" id="{11364605-B60A-49EE-863A-DB5A1EA99ECE}"/>
                </a:ext>
              </a:extLst>
            </p:cNvPr>
            <p:cNvPicPr>
              <a:picLocks noChangeAspect="1"/>
            </p:cNvPicPr>
            <p:nvPr/>
          </p:nvPicPr>
          <p:blipFill rotWithShape="1">
            <a:blip r:embed="rId3" cstate="print"/>
            <a:srcRect l="3196" t="30971" b="35695"/>
            <a:stretch/>
          </p:blipFill>
          <p:spPr>
            <a:xfrm>
              <a:off x="4419600" y="1219200"/>
              <a:ext cx="4648200" cy="2424113"/>
            </a:xfrm>
            <a:prstGeom prst="rect">
              <a:avLst/>
            </a:prstGeom>
          </p:spPr>
        </p:pic>
      </p:grpSp>
      <p:pic>
        <p:nvPicPr>
          <p:cNvPr id="17" name="图片 16">
            <a:extLst>
              <a:ext uri="{FF2B5EF4-FFF2-40B4-BE49-F238E27FC236}">
                <a16:creationId xmlns="" xmlns:a16="http://schemas.microsoft.com/office/drawing/2014/main" id="{1F394C1A-E6B5-4661-9799-570001357DEE}"/>
              </a:ext>
            </a:extLst>
          </p:cNvPr>
          <p:cNvPicPr>
            <a:picLocks noChangeAspect="1"/>
          </p:cNvPicPr>
          <p:nvPr/>
        </p:nvPicPr>
        <p:blipFill>
          <a:blip r:embed="rId4" cstate="print"/>
          <a:stretch>
            <a:fillRect/>
          </a:stretch>
        </p:blipFill>
        <p:spPr>
          <a:xfrm>
            <a:off x="533400" y="1905000"/>
            <a:ext cx="3358515" cy="1567307"/>
          </a:xfrm>
          <a:prstGeom prst="rect">
            <a:avLst/>
          </a:prstGeom>
        </p:spPr>
      </p:pic>
      <p:cxnSp>
        <p:nvCxnSpPr>
          <p:cNvPr id="18" name="直接连接符 17">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19" name="TextBox 5">
            <a:extLst>
              <a:ext uri="{FF2B5EF4-FFF2-40B4-BE49-F238E27FC236}">
                <a16:creationId xmlns="" xmlns:a16="http://schemas.microsoft.com/office/drawing/2014/main" id="{FA086800-C5CB-4170-88E7-9E97C0DAC329}"/>
              </a:ext>
            </a:extLst>
          </p:cNvPr>
          <p:cNvSpPr txBox="1"/>
          <p:nvPr/>
        </p:nvSpPr>
        <p:spPr>
          <a:xfrm>
            <a:off x="76200" y="101025"/>
            <a:ext cx="3828292" cy="584775"/>
          </a:xfrm>
          <a:prstGeom prst="rect">
            <a:avLst/>
          </a:prstGeom>
          <a:noFill/>
          <a:effectLst/>
        </p:spPr>
        <p:txBody>
          <a:bodyPr wrap="none">
            <a:spAutoFit/>
          </a:bodyPr>
          <a:lstStyle/>
          <a:p>
            <a:pPr marL="285750" indent="-285750">
              <a:buClr>
                <a:srgbClr val="0000FF"/>
              </a:buClr>
              <a:defRPr/>
            </a:pPr>
            <a:r>
              <a:rPr lang="zh-CN" altLang="en-US" sz="3200" dirty="0">
                <a:latin typeface="华文楷体" pitchFamily="2" charset="-122"/>
                <a:ea typeface="华文楷体" pitchFamily="2" charset="-122"/>
              </a:rPr>
              <a:t>量子模拟：</a:t>
            </a:r>
            <a:r>
              <a:rPr lang="en-US" altLang="zh-CN" sz="3200" dirty="0">
                <a:latin typeface="华文楷体" pitchFamily="2" charset="-122"/>
                <a:ea typeface="华文楷体" pitchFamily="2" charset="-122"/>
              </a:rPr>
              <a:t>Graphene</a:t>
            </a:r>
          </a:p>
        </p:txBody>
      </p:sp>
      <p:pic>
        <p:nvPicPr>
          <p:cNvPr id="20" name="Picture 2" descr="http://www.sustc.edu.cn/upload/images/pangcq/logo/%E6%A0%A1%E5%BE%BD.png"/>
          <p:cNvPicPr>
            <a:picLocks noChangeAspect="1" noChangeArrowheads="1"/>
          </p:cNvPicPr>
          <p:nvPr/>
        </p:nvPicPr>
        <p:blipFill>
          <a:blip r:embed="rId5" cstate="print"/>
          <a:srcRect/>
          <a:stretch>
            <a:fillRect/>
          </a:stretch>
        </p:blipFill>
        <p:spPr bwMode="auto">
          <a:xfrm>
            <a:off x="7467600" y="12711"/>
            <a:ext cx="1180148" cy="848678"/>
          </a:xfrm>
          <a:prstGeom prst="rect">
            <a:avLst/>
          </a:prstGeom>
          <a:noFill/>
        </p:spPr>
      </p:pic>
      <p:pic>
        <p:nvPicPr>
          <p:cNvPr id="21" name="图片 20" descr="icon.png"/>
          <p:cNvPicPr>
            <a:picLocks/>
          </p:cNvPicPr>
          <p:nvPr/>
        </p:nvPicPr>
        <p:blipFill>
          <a:blip r:embed="rId6"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4952999" y="4800600"/>
            <a:ext cx="4114801" cy="1837204"/>
            <a:chOff x="4952999" y="4800600"/>
            <a:chExt cx="4114801" cy="1837204"/>
          </a:xfrm>
        </p:grpSpPr>
        <p:pic>
          <p:nvPicPr>
            <p:cNvPr id="131077" name="Picture 5"/>
            <p:cNvPicPr>
              <a:picLocks noChangeAspect="1" noChangeArrowheads="1"/>
            </p:cNvPicPr>
            <p:nvPr/>
          </p:nvPicPr>
          <p:blipFill>
            <a:blip r:embed="rId3" cstate="print"/>
            <a:srcRect/>
            <a:stretch>
              <a:fillRect/>
            </a:stretch>
          </p:blipFill>
          <p:spPr bwMode="auto">
            <a:xfrm>
              <a:off x="4952999" y="4876800"/>
              <a:ext cx="4114801" cy="1761004"/>
            </a:xfrm>
            <a:prstGeom prst="rect">
              <a:avLst/>
            </a:prstGeom>
            <a:noFill/>
            <a:ln w="9525">
              <a:noFill/>
              <a:miter lim="800000"/>
              <a:headEnd/>
              <a:tailEnd/>
            </a:ln>
          </p:spPr>
        </p:pic>
        <p:sp>
          <p:nvSpPr>
            <p:cNvPr id="22" name="矩形 21"/>
            <p:cNvSpPr/>
            <p:nvPr/>
          </p:nvSpPr>
          <p:spPr>
            <a:xfrm>
              <a:off x="7315200" y="480060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p:cNvSpPr/>
            <p:nvPr/>
          </p:nvSpPr>
          <p:spPr>
            <a:xfrm>
              <a:off x="6703855" y="5046650"/>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p:cNvSpPr/>
            <p:nvPr/>
          </p:nvSpPr>
          <p:spPr>
            <a:xfrm>
              <a:off x="6227460" y="4876800"/>
              <a:ext cx="152400" cy="214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p:cNvSpPr/>
            <p:nvPr/>
          </p:nvSpPr>
          <p:spPr>
            <a:xfrm>
              <a:off x="5715000" y="4819795"/>
              <a:ext cx="152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组合 15">
            <a:extLst>
              <a:ext uri="{FF2B5EF4-FFF2-40B4-BE49-F238E27FC236}">
                <a16:creationId xmlns="" xmlns:a16="http://schemas.microsoft.com/office/drawing/2014/main" id="{1BCDD9AB-E89B-40E9-BFFB-10C83A8EEAEC}"/>
              </a:ext>
            </a:extLst>
          </p:cNvPr>
          <p:cNvGrpSpPr/>
          <p:nvPr/>
        </p:nvGrpSpPr>
        <p:grpSpPr>
          <a:xfrm>
            <a:off x="152400" y="1066800"/>
            <a:ext cx="5095582" cy="990600"/>
            <a:chOff x="761265" y="1218558"/>
            <a:chExt cx="7042895" cy="1563526"/>
          </a:xfrm>
        </p:grpSpPr>
        <p:pic>
          <p:nvPicPr>
            <p:cNvPr id="12" name="图片 11">
              <a:extLst>
                <a:ext uri="{FF2B5EF4-FFF2-40B4-BE49-F238E27FC236}">
                  <a16:creationId xmlns="" xmlns:a16="http://schemas.microsoft.com/office/drawing/2014/main" id="{791DBBA4-79D0-445B-AEAF-6D0A51FA99A7}"/>
                </a:ext>
              </a:extLst>
            </p:cNvPr>
            <p:cNvPicPr>
              <a:picLocks noChangeAspect="1"/>
            </p:cNvPicPr>
            <p:nvPr/>
          </p:nvPicPr>
          <p:blipFill>
            <a:blip r:embed="rId4" cstate="print"/>
            <a:stretch>
              <a:fillRect/>
            </a:stretch>
          </p:blipFill>
          <p:spPr>
            <a:xfrm>
              <a:off x="835097" y="1218558"/>
              <a:ext cx="6969063" cy="790377"/>
            </a:xfrm>
            <a:prstGeom prst="rect">
              <a:avLst/>
            </a:prstGeom>
          </p:spPr>
        </p:pic>
        <p:pic>
          <p:nvPicPr>
            <p:cNvPr id="13" name="图片 12">
              <a:extLst>
                <a:ext uri="{FF2B5EF4-FFF2-40B4-BE49-F238E27FC236}">
                  <a16:creationId xmlns="" xmlns:a16="http://schemas.microsoft.com/office/drawing/2014/main" id="{3FC63A5E-0C1B-43A8-9F02-9F9B4F84050F}"/>
                </a:ext>
              </a:extLst>
            </p:cNvPr>
            <p:cNvPicPr>
              <a:picLocks noChangeAspect="1"/>
            </p:cNvPicPr>
            <p:nvPr/>
          </p:nvPicPr>
          <p:blipFill>
            <a:blip r:embed="rId5" cstate="print"/>
            <a:stretch>
              <a:fillRect/>
            </a:stretch>
          </p:blipFill>
          <p:spPr>
            <a:xfrm>
              <a:off x="761265" y="2034602"/>
              <a:ext cx="6596201" cy="747482"/>
            </a:xfrm>
            <a:prstGeom prst="rect">
              <a:avLst/>
            </a:prstGeom>
          </p:spPr>
        </p:pic>
      </p:grpSp>
      <p:pic>
        <p:nvPicPr>
          <p:cNvPr id="18" name="图片 17">
            <a:extLst>
              <a:ext uri="{FF2B5EF4-FFF2-40B4-BE49-F238E27FC236}">
                <a16:creationId xmlns="" xmlns:a16="http://schemas.microsoft.com/office/drawing/2014/main" id="{44AF55CB-C2C2-4C9F-83BD-7BAF1820C7D6}"/>
              </a:ext>
            </a:extLst>
          </p:cNvPr>
          <p:cNvPicPr>
            <a:picLocks noChangeAspect="1"/>
          </p:cNvPicPr>
          <p:nvPr/>
        </p:nvPicPr>
        <p:blipFill>
          <a:blip r:embed="rId6" cstate="print"/>
          <a:stretch>
            <a:fillRect/>
          </a:stretch>
        </p:blipFill>
        <p:spPr>
          <a:xfrm>
            <a:off x="5486400" y="914400"/>
            <a:ext cx="3200400" cy="1379675"/>
          </a:xfrm>
          <a:prstGeom prst="rect">
            <a:avLst/>
          </a:prstGeom>
        </p:spPr>
      </p:pic>
      <p:pic>
        <p:nvPicPr>
          <p:cNvPr id="131075" name="Picture 3"/>
          <p:cNvPicPr>
            <a:picLocks noChangeAspect="1" noChangeArrowheads="1"/>
          </p:cNvPicPr>
          <p:nvPr/>
        </p:nvPicPr>
        <p:blipFill>
          <a:blip r:embed="rId7" cstate="print"/>
          <a:srcRect/>
          <a:stretch>
            <a:fillRect/>
          </a:stretch>
        </p:blipFill>
        <p:spPr bwMode="auto">
          <a:xfrm>
            <a:off x="148900" y="2514600"/>
            <a:ext cx="4956500" cy="3962400"/>
          </a:xfrm>
          <a:prstGeom prst="rect">
            <a:avLst/>
          </a:prstGeom>
          <a:noFill/>
          <a:ln w="9525">
            <a:noFill/>
            <a:miter lim="800000"/>
            <a:headEnd/>
            <a:tailEnd/>
          </a:ln>
        </p:spPr>
      </p:pic>
      <p:pic>
        <p:nvPicPr>
          <p:cNvPr id="131076" name="Picture 4"/>
          <p:cNvPicPr>
            <a:picLocks noChangeAspect="1" noChangeArrowheads="1"/>
          </p:cNvPicPr>
          <p:nvPr/>
        </p:nvPicPr>
        <p:blipFill>
          <a:blip r:embed="rId8" cstate="print"/>
          <a:srcRect/>
          <a:stretch>
            <a:fillRect/>
          </a:stretch>
        </p:blipFill>
        <p:spPr bwMode="auto">
          <a:xfrm>
            <a:off x="5562600" y="2362200"/>
            <a:ext cx="2945927" cy="2438400"/>
          </a:xfrm>
          <a:prstGeom prst="rect">
            <a:avLst/>
          </a:prstGeom>
          <a:noFill/>
          <a:ln w="9525">
            <a:noFill/>
            <a:miter lim="800000"/>
            <a:headEnd/>
            <a:tailEnd/>
          </a:ln>
        </p:spPr>
      </p:pic>
      <p:sp>
        <p:nvSpPr>
          <p:cNvPr id="21" name="矩形 20"/>
          <p:cNvSpPr/>
          <p:nvPr/>
        </p:nvSpPr>
        <p:spPr>
          <a:xfrm>
            <a:off x="4648200" y="3429000"/>
            <a:ext cx="6858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直接连接符 2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28" name="TextBox 5">
            <a:extLst>
              <a:ext uri="{FF2B5EF4-FFF2-40B4-BE49-F238E27FC236}">
                <a16:creationId xmlns="" xmlns:a16="http://schemas.microsoft.com/office/drawing/2014/main" id="{FA086800-C5CB-4170-88E7-9E97C0DAC329}"/>
              </a:ext>
            </a:extLst>
          </p:cNvPr>
          <p:cNvSpPr txBox="1"/>
          <p:nvPr/>
        </p:nvSpPr>
        <p:spPr>
          <a:xfrm>
            <a:off x="76200" y="101025"/>
            <a:ext cx="4240263" cy="584775"/>
          </a:xfrm>
          <a:prstGeom prst="rect">
            <a:avLst/>
          </a:prstGeom>
          <a:noFill/>
          <a:effectLst/>
        </p:spPr>
        <p:txBody>
          <a:bodyPr wrap="none">
            <a:spAutoFit/>
          </a:bodyPr>
          <a:lstStyle/>
          <a:p>
            <a:pPr marL="285750" indent="-285750">
              <a:buClr>
                <a:srgbClr val="0000FF"/>
              </a:buClr>
              <a:defRPr/>
            </a:pPr>
            <a:r>
              <a:rPr lang="zh-CN" altLang="en-US" sz="3200" dirty="0">
                <a:latin typeface="华文楷体" pitchFamily="2" charset="-122"/>
                <a:ea typeface="华文楷体" pitchFamily="2" charset="-122"/>
              </a:rPr>
              <a:t>量子模拟：</a:t>
            </a:r>
            <a:r>
              <a:rPr lang="en-US" altLang="zh-CN" sz="3200" dirty="0" err="1">
                <a:latin typeface="华文楷体" pitchFamily="2" charset="-122"/>
                <a:ea typeface="华文楷体" pitchFamily="2" charset="-122"/>
              </a:rPr>
              <a:t>Kitaev</a:t>
            </a:r>
            <a:r>
              <a:rPr lang="en-US" altLang="zh-CN" sz="3200" dirty="0">
                <a:latin typeface="华文楷体" pitchFamily="2" charset="-122"/>
                <a:ea typeface="华文楷体" pitchFamily="2" charset="-122"/>
              </a:rPr>
              <a:t> chain</a:t>
            </a:r>
          </a:p>
        </p:txBody>
      </p:sp>
      <p:pic>
        <p:nvPicPr>
          <p:cNvPr id="29" name="Picture 2" descr="http://www.sustc.edu.cn/upload/images/pangcq/logo/%E6%A0%A1%E5%BE%BD.png"/>
          <p:cNvPicPr>
            <a:picLocks noChangeAspect="1" noChangeArrowheads="1"/>
          </p:cNvPicPr>
          <p:nvPr/>
        </p:nvPicPr>
        <p:blipFill>
          <a:blip r:embed="rId9" cstate="print"/>
          <a:srcRect/>
          <a:stretch>
            <a:fillRect/>
          </a:stretch>
        </p:blipFill>
        <p:spPr bwMode="auto">
          <a:xfrm>
            <a:off x="7467600" y="12711"/>
            <a:ext cx="1180148" cy="848678"/>
          </a:xfrm>
          <a:prstGeom prst="rect">
            <a:avLst/>
          </a:prstGeom>
          <a:noFill/>
        </p:spPr>
      </p:pic>
      <p:pic>
        <p:nvPicPr>
          <p:cNvPr id="30" name="图片 29" descr="icon.png"/>
          <p:cNvPicPr>
            <a:picLocks/>
          </p:cNvPicPr>
          <p:nvPr/>
        </p:nvPicPr>
        <p:blipFill>
          <a:blip r:embed="rId10"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9653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dwave.jpg">
            <a:extLst>
              <a:ext uri="{FF2B5EF4-FFF2-40B4-BE49-F238E27FC236}">
                <a16:creationId xmlns="" xmlns:a16="http://schemas.microsoft.com/office/drawing/2014/main" id="{83598E60-5CD1-45E0-A21E-56735E6C9EE9}"/>
              </a:ext>
            </a:extLst>
          </p:cNvPr>
          <p:cNvPicPr>
            <a:picLocks noChangeAspect="1"/>
          </p:cNvPicPr>
          <p:nvPr/>
        </p:nvPicPr>
        <p:blipFill>
          <a:blip r:embed="rId2" cstate="print"/>
          <a:srcRect/>
          <a:stretch>
            <a:fillRect/>
          </a:stretch>
        </p:blipFill>
        <p:spPr bwMode="auto">
          <a:xfrm>
            <a:off x="304800" y="2971800"/>
            <a:ext cx="8604449" cy="3730097"/>
          </a:xfrm>
          <a:prstGeom prst="rect">
            <a:avLst/>
          </a:prstGeom>
          <a:noFill/>
          <a:ln w="9525">
            <a:noFill/>
            <a:miter lim="800000"/>
            <a:headEnd/>
            <a:tailEnd/>
          </a:ln>
        </p:spPr>
      </p:pic>
      <p:pic>
        <p:nvPicPr>
          <p:cNvPr id="8" name="Picture 2" descr="https://timgsa.baidu.com/timg?image&amp;quality=80&amp;size=b9999_10000&amp;sec=1535563712743&amp;di=8581cf6bbdd7883e1b45c4322c008cfc&amp;imgtype=0&amp;src=http%3A%2F%2Fs3.sinaimg.cn%2Fmiddle%2F6b8548e7t8f840ab14c62%26690"/>
          <p:cNvPicPr>
            <a:picLocks noChangeAspect="1" noChangeArrowheads="1"/>
          </p:cNvPicPr>
          <p:nvPr/>
        </p:nvPicPr>
        <p:blipFill>
          <a:blip r:embed="rId3" cstate="print"/>
          <a:srcRect/>
          <a:stretch>
            <a:fillRect/>
          </a:stretch>
        </p:blipFill>
        <p:spPr bwMode="auto">
          <a:xfrm>
            <a:off x="2590800" y="990600"/>
            <a:ext cx="1828800" cy="1828800"/>
          </a:xfrm>
          <a:prstGeom prst="rect">
            <a:avLst/>
          </a:prstGeom>
          <a:noFill/>
          <a:effectLst>
            <a:outerShdw blurRad="50800" dist="38100" dir="2700000" algn="tl" rotWithShape="0">
              <a:prstClr val="black">
                <a:alpha val="40000"/>
              </a:prstClr>
            </a:outerShdw>
          </a:effectLst>
        </p:spPr>
      </p:pic>
      <p:pic>
        <p:nvPicPr>
          <p:cNvPr id="9" name="Picture 8" descr="http://2.zol-img.com.cn/product/97_450x337/62/ceGn9G2SxhgU6.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98906" y="990600"/>
            <a:ext cx="2030494" cy="1828800"/>
          </a:xfrm>
          <a:prstGeom prst="rect">
            <a:avLst/>
          </a:prstGeom>
          <a:noFill/>
          <a:ln>
            <a:no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5" name="直接连接符 14">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16" name="TextBox 5">
            <a:extLst>
              <a:ext uri="{FF2B5EF4-FFF2-40B4-BE49-F238E27FC236}">
                <a16:creationId xmlns="" xmlns:a16="http://schemas.microsoft.com/office/drawing/2014/main" id="{FA086800-C5CB-4170-88E7-9E97C0DAC329}"/>
              </a:ext>
            </a:extLst>
          </p:cNvPr>
          <p:cNvSpPr txBox="1"/>
          <p:nvPr/>
        </p:nvSpPr>
        <p:spPr>
          <a:xfrm>
            <a:off x="76200" y="101025"/>
            <a:ext cx="3882794"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Welcome to the Future</a:t>
            </a:r>
          </a:p>
        </p:txBody>
      </p:sp>
      <p:pic>
        <p:nvPicPr>
          <p:cNvPr id="17" name="Picture 2" descr="http://www.sustc.edu.cn/upload/images/pangcq/logo/%E6%A0%A1%E5%BE%BD.png"/>
          <p:cNvPicPr>
            <a:picLocks noChangeAspect="1" noChangeArrowheads="1"/>
          </p:cNvPicPr>
          <p:nvPr/>
        </p:nvPicPr>
        <p:blipFill>
          <a:blip r:embed="rId5" cstate="print"/>
          <a:srcRect/>
          <a:stretch>
            <a:fillRect/>
          </a:stretch>
        </p:blipFill>
        <p:spPr bwMode="auto">
          <a:xfrm>
            <a:off x="7467600" y="12711"/>
            <a:ext cx="1180148" cy="848678"/>
          </a:xfrm>
          <a:prstGeom prst="rect">
            <a:avLst/>
          </a:prstGeom>
          <a:noFill/>
        </p:spPr>
      </p:pic>
      <p:pic>
        <p:nvPicPr>
          <p:cNvPr id="18" name="图片 17" descr="icon.png"/>
          <p:cNvPicPr>
            <a:picLocks/>
          </p:cNvPicPr>
          <p:nvPr/>
        </p:nvPicPr>
        <p:blipFill>
          <a:blip r:embed="rId6"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68345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7" descr="https://i.vimeocdn.com/video/346142597_640.jpg"/>
          <p:cNvPicPr>
            <a:picLocks noChangeAspect="1" noChangeArrowheads="1"/>
          </p:cNvPicPr>
          <p:nvPr/>
        </p:nvPicPr>
        <p:blipFill>
          <a:blip r:embed="rId3" cstate="print"/>
          <a:srcRect/>
          <a:stretch>
            <a:fillRect/>
          </a:stretch>
        </p:blipFill>
        <p:spPr bwMode="auto">
          <a:xfrm>
            <a:off x="2078385" y="2956918"/>
            <a:ext cx="4904631" cy="2759273"/>
          </a:xfrm>
          <a:prstGeom prst="rect">
            <a:avLst/>
          </a:prstGeom>
          <a:noFill/>
          <a:ln w="9525">
            <a:noFill/>
            <a:miter lim="800000"/>
            <a:headEnd/>
            <a:tailEnd/>
          </a:ln>
        </p:spPr>
      </p:pic>
      <p:sp>
        <p:nvSpPr>
          <p:cNvPr id="24" name="Rectangle 2"/>
          <p:cNvSpPr txBox="1">
            <a:spLocks noChangeArrowheads="1"/>
          </p:cNvSpPr>
          <p:nvPr/>
        </p:nvSpPr>
        <p:spPr bwMode="auto">
          <a:xfrm>
            <a:off x="55320" y="1447800"/>
            <a:ext cx="8856445" cy="1348383"/>
          </a:xfrm>
          <a:prstGeom prst="rect">
            <a:avLst/>
          </a:prstGeom>
          <a:noFill/>
          <a:ln w="12700">
            <a:noFill/>
            <a:miter lim="800000"/>
            <a:headEnd/>
            <a:tailEnd/>
          </a:ln>
        </p:spPr>
        <p:txBody>
          <a:bodyPr lIns="35717" tIns="35717" rIns="35717" bIns="35717" anchor="ctr"/>
          <a:lstStyle/>
          <a:p>
            <a:pPr marL="203143" indent="-15626">
              <a:spcBef>
                <a:spcPts val="1687"/>
              </a:spcBef>
              <a:buClr>
                <a:srgbClr val="7249E3"/>
              </a:buClr>
              <a:buSzPct val="100000"/>
            </a:pPr>
            <a:r>
              <a:rPr lang="en-US" altLang="zh-CN" sz="2200" dirty="0">
                <a:latin typeface="华文楷体" pitchFamily="2" charset="-122"/>
                <a:ea typeface="华文楷体" pitchFamily="2" charset="-122"/>
                <a:cs typeface="ヒラギノ明朝 ProN W3" charset="0"/>
                <a:sym typeface="Times" charset="0"/>
              </a:rPr>
              <a:t>2008</a:t>
            </a:r>
            <a:r>
              <a:rPr lang="zh-CN" altLang="en-US" sz="2200" dirty="0">
                <a:latin typeface="华文楷体" pitchFamily="2" charset="-122"/>
                <a:ea typeface="华文楷体" pitchFamily="2" charset="-122"/>
                <a:cs typeface="ヒラギノ明朝 ProN W3" charset="0"/>
                <a:sym typeface="Times" charset="0"/>
              </a:rPr>
              <a:t>年</a:t>
            </a:r>
            <a:r>
              <a:rPr lang="en-US" altLang="zh-CN" sz="2200" dirty="0">
                <a:latin typeface="华文楷体" pitchFamily="2" charset="-122"/>
                <a:ea typeface="华文楷体" pitchFamily="2" charset="-122"/>
                <a:cs typeface="ヒラギノ明朝 ProN W3" charset="0"/>
                <a:sym typeface="Times" charset="0"/>
              </a:rPr>
              <a:t>D-Wave</a:t>
            </a:r>
            <a:r>
              <a:rPr lang="zh-CN" altLang="en-US" sz="2200" dirty="0">
                <a:latin typeface="华文楷体" pitchFamily="2" charset="-122"/>
                <a:ea typeface="华文楷体" pitchFamily="2" charset="-122"/>
                <a:cs typeface="ヒラギノ明朝 ProN W3" charset="0"/>
                <a:sym typeface="Times" charset="0"/>
              </a:rPr>
              <a:t>公司宣布他们将展示一个具有</a:t>
            </a:r>
            <a:r>
              <a:rPr lang="en-US" altLang="zh-CN" sz="2200" dirty="0">
                <a:latin typeface="华文楷体" pitchFamily="2" charset="-122"/>
                <a:ea typeface="华文楷体" pitchFamily="2" charset="-122"/>
                <a:cs typeface="ヒラギノ明朝 ProN W3" charset="0"/>
                <a:sym typeface="Times" charset="0"/>
              </a:rPr>
              <a:t>16</a:t>
            </a:r>
            <a:r>
              <a:rPr lang="zh-CN" altLang="en-US" sz="2200" dirty="0">
                <a:latin typeface="华文楷体" pitchFamily="2" charset="-122"/>
                <a:ea typeface="华文楷体" pitchFamily="2" charset="-122"/>
                <a:cs typeface="ヒラギノ明朝 ProN W3" charset="0"/>
                <a:sym typeface="Times" charset="0"/>
              </a:rPr>
              <a:t>个</a:t>
            </a:r>
            <a:r>
              <a:rPr lang="en-US" altLang="zh-CN" sz="2200" dirty="0">
                <a:latin typeface="华文楷体" pitchFamily="2" charset="-122"/>
                <a:ea typeface="华文楷体" pitchFamily="2" charset="-122"/>
                <a:cs typeface="ヒラギノ明朝 ProN W3" charset="0"/>
                <a:sym typeface="Times" charset="0"/>
              </a:rPr>
              <a:t>bit</a:t>
            </a:r>
            <a:r>
              <a:rPr lang="zh-CN" altLang="en-US" sz="2200" dirty="0">
                <a:latin typeface="华文楷体" pitchFamily="2" charset="-122"/>
                <a:ea typeface="华文楷体" pitchFamily="2" charset="-122"/>
                <a:cs typeface="ヒラギノ明朝 ProN W3" charset="0"/>
                <a:sym typeface="Times" charset="0"/>
              </a:rPr>
              <a:t>的量子计算机。目前他们已经发布了包含超过</a:t>
            </a:r>
            <a:r>
              <a:rPr lang="en-US" altLang="zh-CN" sz="2200" dirty="0">
                <a:latin typeface="华文楷体" pitchFamily="2" charset="-122"/>
                <a:ea typeface="华文楷体" pitchFamily="2" charset="-122"/>
                <a:cs typeface="ヒラギノ明朝 ProN W3" charset="0"/>
                <a:sym typeface="Times" charset="0"/>
              </a:rPr>
              <a:t>2000</a:t>
            </a:r>
            <a:r>
              <a:rPr lang="zh-CN" altLang="en-US" sz="2200" dirty="0">
                <a:latin typeface="华文楷体" pitchFamily="2" charset="-122"/>
                <a:ea typeface="华文楷体" pitchFamily="2" charset="-122"/>
                <a:cs typeface="ヒラギノ明朝 ProN W3" charset="0"/>
                <a:sym typeface="Times" charset="0"/>
              </a:rPr>
              <a:t>个超导量子比特的</a:t>
            </a:r>
            <a:r>
              <a:rPr lang="en-US" altLang="zh-CN" sz="2200" dirty="0">
                <a:latin typeface="华文楷体" pitchFamily="2" charset="-122"/>
                <a:ea typeface="华文楷体" pitchFamily="2" charset="-122"/>
                <a:cs typeface="ヒラギノ明朝 ProN W3" charset="0"/>
                <a:sym typeface="Times" charset="0"/>
              </a:rPr>
              <a:t> D-Wave</a:t>
            </a:r>
            <a:r>
              <a:rPr lang="zh-CN" altLang="en-US" sz="2200" dirty="0">
                <a:latin typeface="华文楷体" pitchFamily="2" charset="-122"/>
                <a:ea typeface="华文楷体" pitchFamily="2" charset="-122"/>
                <a:cs typeface="ヒラギノ明朝 ProN W3" charset="0"/>
                <a:sym typeface="Times" charset="0"/>
              </a:rPr>
              <a:t>量子计算机。</a:t>
            </a:r>
          </a:p>
        </p:txBody>
      </p:sp>
      <p:cxnSp>
        <p:nvCxnSpPr>
          <p:cNvPr id="12" name="直接连接符 11">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15" name="TextBox 5">
            <a:extLst>
              <a:ext uri="{FF2B5EF4-FFF2-40B4-BE49-F238E27FC236}">
                <a16:creationId xmlns="" xmlns:a16="http://schemas.microsoft.com/office/drawing/2014/main" id="{FA086800-C5CB-4170-88E7-9E97C0DAC329}"/>
              </a:ext>
            </a:extLst>
          </p:cNvPr>
          <p:cNvSpPr txBox="1"/>
          <p:nvPr/>
        </p:nvSpPr>
        <p:spPr>
          <a:xfrm>
            <a:off x="76200" y="101025"/>
            <a:ext cx="5626861"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D-Wave</a:t>
            </a:r>
            <a:r>
              <a:rPr lang="zh-CN" altLang="en-US" sz="3200" dirty="0">
                <a:latin typeface="华文楷体" pitchFamily="2" charset="-122"/>
                <a:ea typeface="华文楷体" pitchFamily="2" charset="-122"/>
              </a:rPr>
              <a:t>的超导“量子”计算机</a:t>
            </a:r>
            <a:endParaRPr lang="en-US" altLang="zh-CN" sz="3200" dirty="0">
              <a:latin typeface="华文楷体" pitchFamily="2" charset="-122"/>
              <a:ea typeface="华文楷体" pitchFamily="2" charset="-122"/>
            </a:endParaRPr>
          </a:p>
        </p:txBody>
      </p:sp>
      <p:pic>
        <p:nvPicPr>
          <p:cNvPr id="19" name="Picture 2" descr="http://www.sustc.edu.cn/upload/images/pangcq/logo/%E6%A0%A1%E5%BE%BD.png"/>
          <p:cNvPicPr>
            <a:picLocks noChangeAspect="1" noChangeArrowheads="1"/>
          </p:cNvPicPr>
          <p:nvPr/>
        </p:nvPicPr>
        <p:blipFill>
          <a:blip r:embed="rId4" cstate="print"/>
          <a:srcRect/>
          <a:stretch>
            <a:fillRect/>
          </a:stretch>
        </p:blipFill>
        <p:spPr bwMode="auto">
          <a:xfrm>
            <a:off x="7467600" y="12711"/>
            <a:ext cx="1180148" cy="848678"/>
          </a:xfrm>
          <a:prstGeom prst="rect">
            <a:avLst/>
          </a:prstGeom>
          <a:noFill/>
        </p:spPr>
      </p:pic>
      <p:pic>
        <p:nvPicPr>
          <p:cNvPr id="20" name="图片 19" descr="icon.png"/>
          <p:cNvPicPr>
            <a:picLocks/>
          </p:cNvPicPr>
          <p:nvPr/>
        </p:nvPicPr>
        <p:blipFill>
          <a:blip r:embed="rId5"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171090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http://article.fd.zol-img.com.cn/t_s640x2000/g4/M08/02/05/Cg-4y1T9MBOIUBUsAASbKKIAVAgAAWXuACG1Y4ABJtA953.png"/>
          <p:cNvPicPr>
            <a:picLocks noChangeAspect="1" noChangeArrowheads="1"/>
          </p:cNvPicPr>
          <p:nvPr/>
        </p:nvPicPr>
        <p:blipFill>
          <a:blip r:embed="rId3" cstate="print"/>
          <a:srcRect/>
          <a:stretch>
            <a:fillRect/>
          </a:stretch>
        </p:blipFill>
        <p:spPr bwMode="auto">
          <a:xfrm>
            <a:off x="193830" y="1371600"/>
            <a:ext cx="2357438" cy="2357438"/>
          </a:xfrm>
          <a:prstGeom prst="rect">
            <a:avLst/>
          </a:prstGeom>
          <a:noFill/>
          <a:ln w="9525">
            <a:noFill/>
            <a:miter lim="800000"/>
            <a:headEnd/>
            <a:tailEnd/>
          </a:ln>
        </p:spPr>
      </p:pic>
      <p:grpSp>
        <p:nvGrpSpPr>
          <p:cNvPr id="2" name="组合 9"/>
          <p:cNvGrpSpPr>
            <a:grpSpLocks/>
          </p:cNvGrpSpPr>
          <p:nvPr/>
        </p:nvGrpSpPr>
        <p:grpSpPr bwMode="auto">
          <a:xfrm>
            <a:off x="2819144" y="1371600"/>
            <a:ext cx="3160695" cy="2303859"/>
            <a:chOff x="4140201" y="2514600"/>
            <a:chExt cx="4495800" cy="3276600"/>
          </a:xfrm>
        </p:grpSpPr>
        <p:pic>
          <p:nvPicPr>
            <p:cNvPr id="11" name="Picture 2" descr="https://postmediavancouversun.files.wordpress.com/2014/02/9496546.jpg"/>
            <p:cNvPicPr>
              <a:picLocks noChangeAspect="1" noChangeArrowheads="1"/>
            </p:cNvPicPr>
            <p:nvPr/>
          </p:nvPicPr>
          <p:blipFill>
            <a:blip r:embed="rId4" cstate="print"/>
            <a:srcRect/>
            <a:stretch>
              <a:fillRect/>
            </a:stretch>
          </p:blipFill>
          <p:spPr bwMode="auto">
            <a:xfrm>
              <a:off x="4250851" y="2795369"/>
              <a:ext cx="4292147" cy="2769130"/>
            </a:xfrm>
            <a:prstGeom prst="rect">
              <a:avLst/>
            </a:prstGeom>
            <a:noFill/>
            <a:ln w="9525">
              <a:noFill/>
              <a:miter lim="800000"/>
              <a:headEnd/>
              <a:tailEnd/>
            </a:ln>
          </p:spPr>
        </p:pic>
        <p:sp>
          <p:nvSpPr>
            <p:cNvPr id="12" name="线形标注 1 6"/>
            <p:cNvSpPr>
              <a:spLocks/>
            </p:cNvSpPr>
            <p:nvPr/>
          </p:nvSpPr>
          <p:spPr bwMode="auto">
            <a:xfrm>
              <a:off x="4140201" y="2514600"/>
              <a:ext cx="4495800" cy="3276600"/>
            </a:xfrm>
            <a:prstGeom prst="borderCallout1">
              <a:avLst>
                <a:gd name="adj1" fmla="val 16333"/>
                <a:gd name="adj2" fmla="val 37"/>
                <a:gd name="adj3" fmla="val 51479"/>
                <a:gd name="adj4" fmla="val -57832"/>
              </a:avLst>
            </a:prstGeom>
            <a:noFill/>
            <a:ln w="50800" algn="ctr">
              <a:solidFill>
                <a:srgbClr val="FF0000"/>
              </a:solidFill>
              <a:round/>
              <a:headEnd/>
              <a:tailEnd/>
            </a:ln>
          </p:spPr>
          <p:txBody>
            <a:bodyPr/>
            <a:lstStyle/>
            <a:p>
              <a:endParaRPr lang="zh-CN" altLang="en-US">
                <a:ea typeface="宋体" charset="-122"/>
              </a:endParaRPr>
            </a:p>
          </p:txBody>
        </p:sp>
      </p:grpSp>
      <p:grpSp>
        <p:nvGrpSpPr>
          <p:cNvPr id="3" name="组合 10"/>
          <p:cNvGrpSpPr>
            <a:grpSpLocks/>
          </p:cNvGrpSpPr>
          <p:nvPr/>
        </p:nvGrpSpPr>
        <p:grpSpPr bwMode="auto">
          <a:xfrm>
            <a:off x="6141002" y="3032522"/>
            <a:ext cx="2786063" cy="3107531"/>
            <a:chOff x="8864600" y="4876800"/>
            <a:chExt cx="3962400" cy="4419600"/>
          </a:xfrm>
        </p:grpSpPr>
        <p:pic>
          <p:nvPicPr>
            <p:cNvPr id="14" name="Picture 6" descr="http://www.janis.com/Libraries/DilutionRefrigerators/dilution_refrigerator_JDR-500_stage_bottom_view.sflb.ashx"/>
            <p:cNvPicPr>
              <a:picLocks noChangeAspect="1" noChangeArrowheads="1"/>
            </p:cNvPicPr>
            <p:nvPr/>
          </p:nvPicPr>
          <p:blipFill>
            <a:blip r:embed="rId5" cstate="print"/>
            <a:srcRect/>
            <a:stretch>
              <a:fillRect/>
            </a:stretch>
          </p:blipFill>
          <p:spPr bwMode="auto">
            <a:xfrm>
              <a:off x="8940800" y="5018567"/>
              <a:ext cx="3820795" cy="4191000"/>
            </a:xfrm>
            <a:prstGeom prst="rect">
              <a:avLst/>
            </a:prstGeom>
            <a:noFill/>
            <a:ln w="9525">
              <a:noFill/>
              <a:miter lim="800000"/>
              <a:headEnd/>
              <a:tailEnd/>
            </a:ln>
          </p:spPr>
        </p:pic>
        <p:sp>
          <p:nvSpPr>
            <p:cNvPr id="15" name="线形标注 1 7"/>
            <p:cNvSpPr>
              <a:spLocks/>
            </p:cNvSpPr>
            <p:nvPr/>
          </p:nvSpPr>
          <p:spPr bwMode="auto">
            <a:xfrm>
              <a:off x="8864600" y="4876800"/>
              <a:ext cx="3962400" cy="4419600"/>
            </a:xfrm>
            <a:prstGeom prst="borderCallout1">
              <a:avLst>
                <a:gd name="adj1" fmla="val 16333"/>
                <a:gd name="adj2" fmla="val 37"/>
                <a:gd name="adj3" fmla="val -11569"/>
                <a:gd name="adj4" fmla="val -63106"/>
              </a:avLst>
            </a:prstGeom>
            <a:noFill/>
            <a:ln w="50800" algn="ctr">
              <a:solidFill>
                <a:srgbClr val="FF0000"/>
              </a:solidFill>
              <a:round/>
              <a:headEnd/>
              <a:tailEnd/>
            </a:ln>
          </p:spPr>
          <p:txBody>
            <a:bodyPr/>
            <a:lstStyle/>
            <a:p>
              <a:endParaRPr lang="zh-CN" altLang="en-US">
                <a:ea typeface="宋体" charset="-122"/>
              </a:endParaRPr>
            </a:p>
          </p:txBody>
        </p:sp>
      </p:grpSp>
      <p:grpSp>
        <p:nvGrpSpPr>
          <p:cNvPr id="5" name="组合 11"/>
          <p:cNvGrpSpPr>
            <a:grpSpLocks/>
          </p:cNvGrpSpPr>
          <p:nvPr/>
        </p:nvGrpSpPr>
        <p:grpSpPr bwMode="auto">
          <a:xfrm>
            <a:off x="1426127" y="3836194"/>
            <a:ext cx="3750469" cy="2518172"/>
            <a:chOff x="2159000" y="6019800"/>
            <a:chExt cx="5334000" cy="3581400"/>
          </a:xfrm>
        </p:grpSpPr>
        <p:pic>
          <p:nvPicPr>
            <p:cNvPr id="20" name="Picture 4" descr="https://regmedia.co.uk/2015/05/01/d_wave_quantum_computer.jpg?x=648&amp;y=429&amp;crop=1"/>
            <p:cNvPicPr>
              <a:picLocks noChangeAspect="1" noChangeArrowheads="1"/>
            </p:cNvPicPr>
            <p:nvPr/>
          </p:nvPicPr>
          <p:blipFill>
            <a:blip r:embed="rId6" cstate="print"/>
            <a:srcRect/>
            <a:stretch>
              <a:fillRect/>
            </a:stretch>
          </p:blipFill>
          <p:spPr bwMode="auto">
            <a:xfrm>
              <a:off x="2281289" y="6106634"/>
              <a:ext cx="5105400" cy="3379964"/>
            </a:xfrm>
            <a:prstGeom prst="rect">
              <a:avLst/>
            </a:prstGeom>
            <a:noFill/>
            <a:ln w="9525">
              <a:noFill/>
              <a:miter lim="800000"/>
              <a:headEnd/>
              <a:tailEnd/>
            </a:ln>
          </p:spPr>
        </p:pic>
        <p:sp>
          <p:nvSpPr>
            <p:cNvPr id="21" name="线形标注 1 8"/>
            <p:cNvSpPr>
              <a:spLocks/>
            </p:cNvSpPr>
            <p:nvPr/>
          </p:nvSpPr>
          <p:spPr bwMode="auto">
            <a:xfrm>
              <a:off x="2159000" y="6019800"/>
              <a:ext cx="5334000" cy="3581400"/>
            </a:xfrm>
            <a:prstGeom prst="borderCallout1">
              <a:avLst>
                <a:gd name="adj1" fmla="val 17407"/>
                <a:gd name="adj2" fmla="val 99574"/>
                <a:gd name="adj3" fmla="val 66889"/>
                <a:gd name="adj4" fmla="val 162333"/>
              </a:avLst>
            </a:prstGeom>
            <a:noFill/>
            <a:ln w="50800" algn="ctr">
              <a:solidFill>
                <a:srgbClr val="FF0000"/>
              </a:solidFill>
              <a:round/>
              <a:headEnd/>
              <a:tailEnd/>
            </a:ln>
          </p:spPr>
          <p:txBody>
            <a:bodyPr/>
            <a:lstStyle/>
            <a:p>
              <a:endParaRPr lang="zh-CN" altLang="en-US">
                <a:ea typeface="宋体" charset="-122"/>
              </a:endParaRPr>
            </a:p>
          </p:txBody>
        </p:sp>
      </p:grpSp>
      <p:cxnSp>
        <p:nvCxnSpPr>
          <p:cNvPr id="19" name="直接连接符 18">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22" name="TextBox 5">
            <a:extLst>
              <a:ext uri="{FF2B5EF4-FFF2-40B4-BE49-F238E27FC236}">
                <a16:creationId xmlns="" xmlns:a16="http://schemas.microsoft.com/office/drawing/2014/main" id="{FA086800-C5CB-4170-88E7-9E97C0DAC329}"/>
              </a:ext>
            </a:extLst>
          </p:cNvPr>
          <p:cNvSpPr txBox="1"/>
          <p:nvPr/>
        </p:nvSpPr>
        <p:spPr>
          <a:xfrm>
            <a:off x="76200" y="101025"/>
            <a:ext cx="5626861" cy="584775"/>
          </a:xfrm>
          <a:prstGeom prst="rect">
            <a:avLst/>
          </a:prstGeom>
          <a:noFill/>
          <a:effectLst/>
        </p:spPr>
        <p:txBody>
          <a:bodyPr wrap="none">
            <a:spAutoFit/>
          </a:bodyPr>
          <a:lstStyle/>
          <a:p>
            <a:pPr marL="285750" indent="-285750">
              <a:buClr>
                <a:srgbClr val="0000FF"/>
              </a:buClr>
              <a:defRPr/>
            </a:pPr>
            <a:r>
              <a:rPr lang="en-US" altLang="zh-CN" sz="3200" dirty="0">
                <a:latin typeface="华文楷体" pitchFamily="2" charset="-122"/>
                <a:ea typeface="华文楷体" pitchFamily="2" charset="-122"/>
              </a:rPr>
              <a:t>D-Wave</a:t>
            </a:r>
            <a:r>
              <a:rPr lang="zh-CN" altLang="en-US" sz="3200" dirty="0">
                <a:latin typeface="华文楷体" pitchFamily="2" charset="-122"/>
                <a:ea typeface="华文楷体" pitchFamily="2" charset="-122"/>
              </a:rPr>
              <a:t>的超导“量子”计算机</a:t>
            </a:r>
            <a:endParaRPr lang="en-US" altLang="zh-CN" sz="3200" dirty="0">
              <a:latin typeface="华文楷体" pitchFamily="2" charset="-122"/>
              <a:ea typeface="华文楷体" pitchFamily="2" charset="-122"/>
            </a:endParaRPr>
          </a:p>
        </p:txBody>
      </p:sp>
      <p:pic>
        <p:nvPicPr>
          <p:cNvPr id="26" name="Picture 2" descr="http://www.sustc.edu.cn/upload/images/pangcq/logo/%E6%A0%A1%E5%BE%BD.png"/>
          <p:cNvPicPr>
            <a:picLocks noChangeAspect="1" noChangeArrowheads="1"/>
          </p:cNvPicPr>
          <p:nvPr/>
        </p:nvPicPr>
        <p:blipFill>
          <a:blip r:embed="rId7" cstate="print"/>
          <a:srcRect/>
          <a:stretch>
            <a:fillRect/>
          </a:stretch>
        </p:blipFill>
        <p:spPr bwMode="auto">
          <a:xfrm>
            <a:off x="7467600" y="12711"/>
            <a:ext cx="1180148" cy="848678"/>
          </a:xfrm>
          <a:prstGeom prst="rect">
            <a:avLst/>
          </a:prstGeom>
          <a:noFill/>
        </p:spPr>
      </p:pic>
      <p:pic>
        <p:nvPicPr>
          <p:cNvPr id="27" name="图片 26" descr="icon.png"/>
          <p:cNvPicPr>
            <a:picLocks/>
          </p:cNvPicPr>
          <p:nvPr/>
        </p:nvPicPr>
        <p:blipFill>
          <a:blip r:embed="rId8"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171090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zheda.jpg"/>
          <p:cNvPicPr>
            <a:picLocks noChangeAspect="1"/>
          </p:cNvPicPr>
          <p:nvPr/>
        </p:nvPicPr>
        <p:blipFill>
          <a:blip r:embed="rId2" cstate="print"/>
          <a:stretch>
            <a:fillRect/>
          </a:stretch>
        </p:blipFill>
        <p:spPr>
          <a:xfrm>
            <a:off x="5788914" y="990600"/>
            <a:ext cx="3202686" cy="2194560"/>
          </a:xfrm>
          <a:prstGeom prst="rect">
            <a:avLst/>
          </a:prstGeom>
        </p:spPr>
      </p:pic>
      <p:pic>
        <p:nvPicPr>
          <p:cNvPr id="15364" name="Picture 4" descr="Related image">
            <a:hlinkClick r:id="rId3"/>
          </p:cNvPr>
          <p:cNvPicPr>
            <a:picLocks noChangeAspect="1" noChangeArrowheads="1"/>
          </p:cNvPicPr>
          <p:nvPr/>
        </p:nvPicPr>
        <p:blipFill>
          <a:blip r:embed="rId4" cstate="print"/>
          <a:srcRect/>
          <a:stretch>
            <a:fillRect/>
          </a:stretch>
        </p:blipFill>
        <p:spPr bwMode="auto">
          <a:xfrm>
            <a:off x="2771775" y="1276592"/>
            <a:ext cx="2819400" cy="1876183"/>
          </a:xfrm>
          <a:prstGeom prst="rect">
            <a:avLst/>
          </a:prstGeom>
          <a:noFill/>
        </p:spPr>
      </p:pic>
      <p:pic>
        <p:nvPicPr>
          <p:cNvPr id="15366" name="Picture 6" descr="Related image">
            <a:hlinkClick r:id="rId5"/>
          </p:cNvPr>
          <p:cNvPicPr>
            <a:picLocks noChangeAspect="1" noChangeArrowheads="1"/>
          </p:cNvPicPr>
          <p:nvPr/>
        </p:nvPicPr>
        <p:blipFill>
          <a:blip r:embed="rId6" cstate="print"/>
          <a:srcRect/>
          <a:stretch>
            <a:fillRect/>
          </a:stretch>
        </p:blipFill>
        <p:spPr bwMode="auto">
          <a:xfrm>
            <a:off x="3609975" y="4171890"/>
            <a:ext cx="5271084" cy="1981200"/>
          </a:xfrm>
          <a:prstGeom prst="rect">
            <a:avLst/>
          </a:prstGeom>
          <a:noFill/>
        </p:spPr>
      </p:pic>
      <p:sp>
        <p:nvSpPr>
          <p:cNvPr id="26" name="TextBox 25"/>
          <p:cNvSpPr txBox="1"/>
          <p:nvPr/>
        </p:nvSpPr>
        <p:spPr>
          <a:xfrm>
            <a:off x="3228975" y="3283089"/>
            <a:ext cx="1843774" cy="707886"/>
          </a:xfrm>
          <a:prstGeom prst="rect">
            <a:avLst/>
          </a:prstGeom>
          <a:noFill/>
          <a:effectLst/>
        </p:spPr>
        <p:txBody>
          <a:bodyPr wrap="none">
            <a:spAutoFit/>
          </a:bodyPr>
          <a:lstStyle/>
          <a:p>
            <a:pPr marL="285750" indent="-285750" algn="ctr">
              <a:buClr>
                <a:srgbClr val="0000FF"/>
              </a:buClr>
              <a:defRPr/>
            </a:pPr>
            <a:r>
              <a:rPr lang="en-US" altLang="zh-CN" sz="2000" b="1" dirty="0">
                <a:latin typeface="华文楷体" pitchFamily="2" charset="-122"/>
                <a:ea typeface="华文楷体" pitchFamily="2" charset="-122"/>
              </a:rPr>
              <a:t>9</a:t>
            </a:r>
            <a:r>
              <a:rPr lang="zh-CN" altLang="en-US" sz="2000" b="1" dirty="0">
                <a:latin typeface="华文楷体" pitchFamily="2" charset="-122"/>
                <a:ea typeface="华文楷体" pitchFamily="2" charset="-122"/>
              </a:rPr>
              <a:t>比特量子芯片</a:t>
            </a:r>
            <a:endParaRPr lang="en-US" altLang="zh-CN" sz="2000" b="1" dirty="0">
              <a:latin typeface="华文楷体" pitchFamily="2" charset="-122"/>
              <a:ea typeface="华文楷体" pitchFamily="2" charset="-122"/>
            </a:endParaRPr>
          </a:p>
          <a:p>
            <a:pPr marL="285750" indent="-285750" algn="ctr">
              <a:buClr>
                <a:srgbClr val="0000FF"/>
              </a:buClr>
              <a:defRPr/>
            </a:pPr>
            <a:r>
              <a:rPr lang="zh-CN" altLang="en-US" sz="2000" b="1" dirty="0">
                <a:latin typeface="华文楷体" pitchFamily="2" charset="-122"/>
                <a:ea typeface="华文楷体" pitchFamily="2" charset="-122"/>
              </a:rPr>
              <a:t>谷歌（</a:t>
            </a:r>
            <a:r>
              <a:rPr lang="en-US" altLang="zh-CN" sz="2000" b="1" dirty="0">
                <a:latin typeface="华文楷体" pitchFamily="2" charset="-122"/>
                <a:ea typeface="华文楷体" pitchFamily="2" charset="-122"/>
              </a:rPr>
              <a:t>2015</a:t>
            </a:r>
            <a:r>
              <a:rPr lang="zh-CN" altLang="en-US" sz="2000" b="1" dirty="0">
                <a:latin typeface="华文楷体" pitchFamily="2" charset="-122"/>
                <a:ea typeface="华文楷体" pitchFamily="2" charset="-122"/>
              </a:rPr>
              <a:t>）</a:t>
            </a:r>
            <a:endParaRPr lang="en-US" altLang="zh-CN" sz="2000" b="1" dirty="0">
              <a:latin typeface="华文楷体" pitchFamily="2" charset="-122"/>
              <a:ea typeface="华文楷体" pitchFamily="2" charset="-122"/>
            </a:endParaRPr>
          </a:p>
        </p:txBody>
      </p:sp>
      <p:sp>
        <p:nvSpPr>
          <p:cNvPr id="27" name="TextBox 26"/>
          <p:cNvSpPr txBox="1"/>
          <p:nvPr/>
        </p:nvSpPr>
        <p:spPr>
          <a:xfrm>
            <a:off x="6324409" y="3283089"/>
            <a:ext cx="2541080" cy="707886"/>
          </a:xfrm>
          <a:prstGeom prst="rect">
            <a:avLst/>
          </a:prstGeom>
          <a:noFill/>
          <a:effectLst/>
        </p:spPr>
        <p:txBody>
          <a:bodyPr wrap="none">
            <a:spAutoFit/>
          </a:bodyPr>
          <a:lstStyle/>
          <a:p>
            <a:pPr marL="285750" indent="-285750" algn="ctr">
              <a:buClr>
                <a:srgbClr val="0000FF"/>
              </a:buClr>
              <a:defRPr/>
            </a:pPr>
            <a:r>
              <a:rPr lang="en-US" altLang="zh-CN" sz="2000" b="1" dirty="0">
                <a:latin typeface="华文楷体" pitchFamily="2" charset="-122"/>
                <a:ea typeface="华文楷体" pitchFamily="2" charset="-122"/>
              </a:rPr>
              <a:t>10</a:t>
            </a:r>
            <a:r>
              <a:rPr lang="zh-CN" altLang="en-US" sz="2000" b="1" dirty="0">
                <a:latin typeface="华文楷体" pitchFamily="2" charset="-122"/>
                <a:ea typeface="华文楷体" pitchFamily="2" charset="-122"/>
              </a:rPr>
              <a:t>比特量子芯片</a:t>
            </a:r>
            <a:endParaRPr lang="en-US" altLang="zh-CN" sz="2000" b="1" dirty="0">
              <a:latin typeface="华文楷体" pitchFamily="2" charset="-122"/>
              <a:ea typeface="华文楷体" pitchFamily="2" charset="-122"/>
            </a:endParaRPr>
          </a:p>
          <a:p>
            <a:pPr marL="285750" indent="-285750" algn="ctr">
              <a:buClr>
                <a:srgbClr val="0000FF"/>
              </a:buClr>
              <a:defRPr/>
            </a:pPr>
            <a:r>
              <a:rPr lang="zh-CN" altLang="en-US" sz="2000" b="1" dirty="0">
                <a:latin typeface="华文楷体" pitchFamily="2" charset="-122"/>
                <a:ea typeface="华文楷体" pitchFamily="2" charset="-122"/>
              </a:rPr>
              <a:t>浙大</a:t>
            </a:r>
            <a:r>
              <a:rPr lang="en-US" altLang="zh-CN" sz="2000" b="1" dirty="0">
                <a:latin typeface="华文楷体" pitchFamily="2" charset="-122"/>
                <a:ea typeface="华文楷体" pitchFamily="2" charset="-122"/>
              </a:rPr>
              <a:t>-</a:t>
            </a:r>
            <a:r>
              <a:rPr lang="zh-CN" altLang="en-US" sz="2000" b="1" dirty="0">
                <a:latin typeface="华文楷体" pitchFamily="2" charset="-122"/>
                <a:ea typeface="华文楷体" pitchFamily="2" charset="-122"/>
              </a:rPr>
              <a:t>中科大（</a:t>
            </a:r>
            <a:r>
              <a:rPr lang="en-US" altLang="zh-CN" sz="2000" b="1" dirty="0">
                <a:latin typeface="华文楷体" pitchFamily="2" charset="-122"/>
                <a:ea typeface="华文楷体" pitchFamily="2" charset="-122"/>
              </a:rPr>
              <a:t>2017</a:t>
            </a:r>
            <a:r>
              <a:rPr lang="zh-CN" altLang="en-US" sz="2000" b="1" dirty="0">
                <a:latin typeface="华文楷体" pitchFamily="2" charset="-122"/>
                <a:ea typeface="华文楷体" pitchFamily="2" charset="-122"/>
              </a:rPr>
              <a:t>）</a:t>
            </a:r>
            <a:endParaRPr lang="en-US" altLang="zh-CN" sz="2000" b="1" dirty="0">
              <a:latin typeface="华文楷体" pitchFamily="2" charset="-122"/>
              <a:ea typeface="华文楷体" pitchFamily="2" charset="-122"/>
            </a:endParaRPr>
          </a:p>
        </p:txBody>
      </p:sp>
      <p:sp>
        <p:nvSpPr>
          <p:cNvPr id="28" name="TextBox 27"/>
          <p:cNvSpPr txBox="1"/>
          <p:nvPr/>
        </p:nvSpPr>
        <p:spPr>
          <a:xfrm>
            <a:off x="4067175" y="6305490"/>
            <a:ext cx="4648200" cy="400110"/>
          </a:xfrm>
          <a:prstGeom prst="rect">
            <a:avLst/>
          </a:prstGeom>
          <a:noFill/>
          <a:effectLst/>
        </p:spPr>
        <p:txBody>
          <a:bodyPr wrap="square">
            <a:spAutoFit/>
          </a:bodyPr>
          <a:lstStyle/>
          <a:p>
            <a:pPr marL="285750" indent="-285750" algn="ctr">
              <a:buClr>
                <a:srgbClr val="0000FF"/>
              </a:buClr>
              <a:defRPr/>
            </a:pPr>
            <a:r>
              <a:rPr lang="en-US" altLang="zh-CN" sz="2000" b="1" dirty="0">
                <a:latin typeface="华文楷体" pitchFamily="2" charset="-122"/>
                <a:ea typeface="华文楷体" pitchFamily="2" charset="-122"/>
              </a:rPr>
              <a:t>20</a:t>
            </a:r>
            <a:r>
              <a:rPr lang="zh-CN" altLang="en-US" sz="2000" b="1" dirty="0">
                <a:latin typeface="华文楷体" pitchFamily="2" charset="-122"/>
                <a:ea typeface="华文楷体" pitchFamily="2" charset="-122"/>
              </a:rPr>
              <a:t>及</a:t>
            </a:r>
            <a:r>
              <a:rPr lang="en-US" altLang="zh-CN" sz="2000" b="1" dirty="0">
                <a:latin typeface="华文楷体" pitchFamily="2" charset="-122"/>
                <a:ea typeface="华文楷体" pitchFamily="2" charset="-122"/>
              </a:rPr>
              <a:t>50</a:t>
            </a:r>
            <a:r>
              <a:rPr lang="zh-CN" altLang="en-US" sz="2000" b="1" dirty="0">
                <a:latin typeface="华文楷体" pitchFamily="2" charset="-122"/>
                <a:ea typeface="华文楷体" pitchFamily="2" charset="-122"/>
              </a:rPr>
              <a:t>比特量子芯片，</a:t>
            </a:r>
            <a:r>
              <a:rPr lang="en-US" altLang="zh-CN" sz="2000" b="1" dirty="0">
                <a:latin typeface="华文楷体" pitchFamily="2" charset="-122"/>
                <a:ea typeface="华文楷体" pitchFamily="2" charset="-122"/>
              </a:rPr>
              <a:t>IBM</a:t>
            </a:r>
            <a:r>
              <a:rPr lang="zh-CN" altLang="en-US" sz="2000" b="1" dirty="0">
                <a:latin typeface="华文楷体" pitchFamily="2" charset="-122"/>
                <a:ea typeface="华文楷体" pitchFamily="2" charset="-122"/>
              </a:rPr>
              <a:t>（</a:t>
            </a:r>
            <a:r>
              <a:rPr lang="en-US" altLang="zh-CN" sz="2000" b="1" dirty="0">
                <a:latin typeface="华文楷体" pitchFamily="2" charset="-122"/>
                <a:ea typeface="华文楷体" pitchFamily="2" charset="-122"/>
              </a:rPr>
              <a:t>2017</a:t>
            </a:r>
            <a:r>
              <a:rPr lang="zh-CN" altLang="en-US" sz="2000" b="1" dirty="0">
                <a:latin typeface="华文楷体" pitchFamily="2" charset="-122"/>
                <a:ea typeface="华文楷体" pitchFamily="2" charset="-122"/>
              </a:rPr>
              <a:t>）</a:t>
            </a:r>
            <a:endParaRPr lang="en-US" altLang="zh-CN" sz="2000" b="1" dirty="0">
              <a:latin typeface="华文楷体" pitchFamily="2" charset="-122"/>
              <a:ea typeface="华文楷体" pitchFamily="2" charset="-122"/>
            </a:endParaRPr>
          </a:p>
        </p:txBody>
      </p:sp>
      <p:pic>
        <p:nvPicPr>
          <p:cNvPr id="15368" name="Picture 8" descr="IBM 16 qubit Processor"/>
          <p:cNvPicPr>
            <a:picLocks noChangeAspect="1" noChangeArrowheads="1"/>
          </p:cNvPicPr>
          <p:nvPr/>
        </p:nvPicPr>
        <p:blipFill>
          <a:blip r:embed="rId7" cstate="print"/>
          <a:srcRect/>
          <a:stretch>
            <a:fillRect/>
          </a:stretch>
        </p:blipFill>
        <p:spPr bwMode="auto">
          <a:xfrm>
            <a:off x="180975" y="4095690"/>
            <a:ext cx="3203077" cy="2137053"/>
          </a:xfrm>
          <a:prstGeom prst="rect">
            <a:avLst/>
          </a:prstGeom>
          <a:noFill/>
        </p:spPr>
      </p:pic>
      <p:sp>
        <p:nvSpPr>
          <p:cNvPr id="29" name="TextBox 28"/>
          <p:cNvSpPr txBox="1"/>
          <p:nvPr/>
        </p:nvSpPr>
        <p:spPr>
          <a:xfrm>
            <a:off x="104775" y="6305490"/>
            <a:ext cx="3429000" cy="400110"/>
          </a:xfrm>
          <a:prstGeom prst="rect">
            <a:avLst/>
          </a:prstGeom>
          <a:noFill/>
          <a:effectLst/>
        </p:spPr>
        <p:txBody>
          <a:bodyPr wrap="square">
            <a:spAutoFit/>
          </a:bodyPr>
          <a:lstStyle/>
          <a:p>
            <a:pPr marL="285750" indent="-285750" algn="ctr">
              <a:buClr>
                <a:srgbClr val="0000FF"/>
              </a:buClr>
              <a:defRPr/>
            </a:pPr>
            <a:r>
              <a:rPr lang="en-US" altLang="zh-CN" sz="2000" b="1" dirty="0">
                <a:latin typeface="华文楷体" pitchFamily="2" charset="-122"/>
                <a:ea typeface="华文楷体" pitchFamily="2" charset="-122"/>
              </a:rPr>
              <a:t>17</a:t>
            </a:r>
            <a:r>
              <a:rPr lang="zh-CN" altLang="en-US" sz="2000" b="1" dirty="0">
                <a:latin typeface="华文楷体" pitchFamily="2" charset="-122"/>
                <a:ea typeface="华文楷体" pitchFamily="2" charset="-122"/>
              </a:rPr>
              <a:t>比特量子芯片，</a:t>
            </a:r>
            <a:r>
              <a:rPr lang="en-US" altLang="zh-CN" sz="2000" b="1" dirty="0">
                <a:latin typeface="华文楷体" pitchFamily="2" charset="-122"/>
                <a:ea typeface="华文楷体" pitchFamily="2" charset="-122"/>
              </a:rPr>
              <a:t>Intel</a:t>
            </a:r>
            <a:r>
              <a:rPr lang="zh-CN" altLang="en-US" sz="2000" b="1" dirty="0">
                <a:latin typeface="华文楷体" pitchFamily="2" charset="-122"/>
                <a:ea typeface="华文楷体" pitchFamily="2" charset="-122"/>
              </a:rPr>
              <a:t>（</a:t>
            </a:r>
            <a:r>
              <a:rPr lang="en-US" altLang="zh-CN" sz="2000" b="1" dirty="0">
                <a:latin typeface="华文楷体" pitchFamily="2" charset="-122"/>
                <a:ea typeface="华文楷体" pitchFamily="2" charset="-122"/>
              </a:rPr>
              <a:t>2017</a:t>
            </a:r>
            <a:r>
              <a:rPr lang="zh-CN" altLang="en-US" sz="2000" b="1" dirty="0">
                <a:latin typeface="华文楷体" pitchFamily="2" charset="-122"/>
                <a:ea typeface="华文楷体" pitchFamily="2" charset="-122"/>
              </a:rPr>
              <a:t>）</a:t>
            </a:r>
            <a:endParaRPr lang="en-US" altLang="zh-CN" sz="2000" b="1" dirty="0">
              <a:latin typeface="华文楷体" pitchFamily="2" charset="-122"/>
              <a:ea typeface="华文楷体" pitchFamily="2" charset="-122"/>
            </a:endParaRPr>
          </a:p>
        </p:txBody>
      </p:sp>
      <p:pic>
        <p:nvPicPr>
          <p:cNvPr id="15370" name="Picture 10" descr="Related image">
            <a:hlinkClick r:id="rId8"/>
          </p:cNvPr>
          <p:cNvPicPr>
            <a:picLocks noChangeAspect="1" noChangeArrowheads="1"/>
          </p:cNvPicPr>
          <p:nvPr/>
        </p:nvPicPr>
        <p:blipFill>
          <a:blip r:embed="rId9" cstate="print"/>
          <a:srcRect/>
          <a:stretch>
            <a:fillRect/>
          </a:stretch>
        </p:blipFill>
        <p:spPr bwMode="auto">
          <a:xfrm>
            <a:off x="333375" y="1076325"/>
            <a:ext cx="2080393" cy="2133600"/>
          </a:xfrm>
          <a:prstGeom prst="rect">
            <a:avLst/>
          </a:prstGeom>
          <a:noFill/>
        </p:spPr>
      </p:pic>
      <p:sp>
        <p:nvSpPr>
          <p:cNvPr id="30" name="TextBox 29"/>
          <p:cNvSpPr txBox="1"/>
          <p:nvPr/>
        </p:nvSpPr>
        <p:spPr>
          <a:xfrm>
            <a:off x="485775" y="3295650"/>
            <a:ext cx="1843774" cy="707886"/>
          </a:xfrm>
          <a:prstGeom prst="rect">
            <a:avLst/>
          </a:prstGeom>
          <a:noFill/>
          <a:effectLst/>
        </p:spPr>
        <p:txBody>
          <a:bodyPr wrap="none">
            <a:spAutoFit/>
          </a:bodyPr>
          <a:lstStyle/>
          <a:p>
            <a:pPr marL="285750" indent="-285750" algn="ctr">
              <a:buClr>
                <a:srgbClr val="0000FF"/>
              </a:buClr>
              <a:defRPr/>
            </a:pPr>
            <a:r>
              <a:rPr lang="en-US" altLang="zh-CN" sz="2000" b="1" dirty="0">
                <a:latin typeface="华文楷体" pitchFamily="2" charset="-122"/>
                <a:ea typeface="华文楷体" pitchFamily="2" charset="-122"/>
              </a:rPr>
              <a:t>5</a:t>
            </a:r>
            <a:r>
              <a:rPr lang="zh-CN" altLang="en-US" sz="2000" b="1" dirty="0">
                <a:latin typeface="华文楷体" pitchFamily="2" charset="-122"/>
                <a:ea typeface="华文楷体" pitchFamily="2" charset="-122"/>
              </a:rPr>
              <a:t>比特量子芯片</a:t>
            </a:r>
            <a:endParaRPr lang="en-US" altLang="zh-CN" sz="2000" b="1" dirty="0">
              <a:latin typeface="华文楷体" pitchFamily="2" charset="-122"/>
              <a:ea typeface="华文楷体" pitchFamily="2" charset="-122"/>
            </a:endParaRPr>
          </a:p>
          <a:p>
            <a:pPr marL="285750" indent="-285750" algn="ctr">
              <a:buClr>
                <a:srgbClr val="0000FF"/>
              </a:buClr>
              <a:defRPr/>
            </a:pPr>
            <a:r>
              <a:rPr lang="en-US" altLang="zh-CN" sz="2000" b="1" dirty="0">
                <a:latin typeface="华文楷体" pitchFamily="2" charset="-122"/>
                <a:ea typeface="华文楷体" pitchFamily="2" charset="-122"/>
              </a:rPr>
              <a:t>IBM</a:t>
            </a:r>
            <a:r>
              <a:rPr lang="zh-CN" altLang="en-US" sz="2000" b="1" dirty="0">
                <a:latin typeface="华文楷体" pitchFamily="2" charset="-122"/>
                <a:ea typeface="华文楷体" pitchFamily="2" charset="-122"/>
              </a:rPr>
              <a:t>（</a:t>
            </a:r>
            <a:r>
              <a:rPr lang="en-US" altLang="zh-CN" sz="2000" b="1" dirty="0">
                <a:latin typeface="华文楷体" pitchFamily="2" charset="-122"/>
                <a:ea typeface="华文楷体" pitchFamily="2" charset="-122"/>
              </a:rPr>
              <a:t>2016</a:t>
            </a:r>
            <a:r>
              <a:rPr lang="zh-CN" altLang="en-US" sz="2000" b="1" dirty="0">
                <a:latin typeface="华文楷体" pitchFamily="2" charset="-122"/>
                <a:ea typeface="华文楷体" pitchFamily="2" charset="-122"/>
              </a:rPr>
              <a:t>）</a:t>
            </a:r>
            <a:endParaRPr lang="en-US" altLang="zh-CN" sz="2000" b="1" dirty="0">
              <a:latin typeface="华文楷体" pitchFamily="2" charset="-122"/>
              <a:ea typeface="华文楷体" pitchFamily="2" charset="-122"/>
            </a:endParaRPr>
          </a:p>
        </p:txBody>
      </p:sp>
      <p:cxnSp>
        <p:nvCxnSpPr>
          <p:cNvPr id="18" name="直接连接符 17">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19" name="TextBox 5">
            <a:extLst>
              <a:ext uri="{FF2B5EF4-FFF2-40B4-BE49-F238E27FC236}">
                <a16:creationId xmlns="" xmlns:a16="http://schemas.microsoft.com/office/drawing/2014/main" id="{FA086800-C5CB-4170-88E7-9E97C0DAC329}"/>
              </a:ext>
            </a:extLst>
          </p:cNvPr>
          <p:cNvSpPr txBox="1"/>
          <p:nvPr/>
        </p:nvSpPr>
        <p:spPr>
          <a:xfrm>
            <a:off x="76200" y="101025"/>
            <a:ext cx="3467616" cy="584775"/>
          </a:xfrm>
          <a:prstGeom prst="rect">
            <a:avLst/>
          </a:prstGeom>
          <a:noFill/>
          <a:effectLst/>
        </p:spPr>
        <p:txBody>
          <a:bodyPr wrap="none">
            <a:spAutoFit/>
          </a:bodyPr>
          <a:lstStyle/>
          <a:p>
            <a:pPr marL="285750" indent="-285750">
              <a:buClr>
                <a:srgbClr val="0000FF"/>
              </a:buClr>
              <a:defRPr/>
            </a:pPr>
            <a:r>
              <a:rPr lang="zh-CN" altLang="en-US" sz="3200" dirty="0">
                <a:latin typeface="华文楷体" pitchFamily="2" charset="-122"/>
                <a:ea typeface="华文楷体" pitchFamily="2" charset="-122"/>
              </a:rPr>
              <a:t>超导量子计算进展</a:t>
            </a:r>
            <a:endParaRPr lang="en-US" altLang="zh-CN" sz="3200" dirty="0">
              <a:latin typeface="华文楷体" pitchFamily="2" charset="-122"/>
              <a:ea typeface="华文楷体" pitchFamily="2" charset="-122"/>
            </a:endParaRPr>
          </a:p>
        </p:txBody>
      </p:sp>
      <p:pic>
        <p:nvPicPr>
          <p:cNvPr id="22" name="Picture 2" descr="http://www.sustc.edu.cn/upload/images/pangcq/logo/%E6%A0%A1%E5%BE%BD.png"/>
          <p:cNvPicPr>
            <a:picLocks noChangeAspect="1" noChangeArrowheads="1"/>
          </p:cNvPicPr>
          <p:nvPr/>
        </p:nvPicPr>
        <p:blipFill>
          <a:blip r:embed="rId10" cstate="print"/>
          <a:srcRect/>
          <a:stretch>
            <a:fillRect/>
          </a:stretch>
        </p:blipFill>
        <p:spPr bwMode="auto">
          <a:xfrm>
            <a:off x="7467600" y="12711"/>
            <a:ext cx="1180148" cy="848678"/>
          </a:xfrm>
          <a:prstGeom prst="rect">
            <a:avLst/>
          </a:prstGeom>
          <a:noFill/>
        </p:spPr>
      </p:pic>
      <p:pic>
        <p:nvPicPr>
          <p:cNvPr id="23" name="图片 22" descr="icon.png"/>
          <p:cNvPicPr>
            <a:picLocks/>
          </p:cNvPicPr>
          <p:nvPr/>
        </p:nvPicPr>
        <p:blipFill>
          <a:blip r:embed="rId11" cstate="print"/>
          <a:stretch>
            <a:fillRect/>
          </a:stretch>
        </p:blipFill>
        <p:spPr>
          <a:xfrm>
            <a:off x="8382000" y="106997"/>
            <a:ext cx="640080" cy="640080"/>
          </a:xfrm>
          <a:prstGeom prst="rect">
            <a:avLst/>
          </a:prstGeom>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5"/>
          <p:cNvGrpSpPr>
            <a:grpSpLocks noChangeAspect="1"/>
          </p:cNvGrpSpPr>
          <p:nvPr/>
        </p:nvGrpSpPr>
        <p:grpSpPr>
          <a:xfrm>
            <a:off x="162905" y="1828800"/>
            <a:ext cx="6085495" cy="3810000"/>
            <a:chOff x="151728" y="1772816"/>
            <a:chExt cx="3268144" cy="2046114"/>
          </a:xfrm>
        </p:grpSpPr>
        <p:pic>
          <p:nvPicPr>
            <p:cNvPr id="37" name="Picture 2"/>
            <p:cNvPicPr>
              <a:picLocks noChangeAspect="1" noChangeArrowheads="1"/>
            </p:cNvPicPr>
            <p:nvPr/>
          </p:nvPicPr>
          <p:blipFill>
            <a:blip r:embed="rId2" cstate="print"/>
            <a:srcRect/>
            <a:stretch>
              <a:fillRect/>
            </a:stretch>
          </p:blipFill>
          <p:spPr bwMode="auto">
            <a:xfrm>
              <a:off x="755576" y="1772816"/>
              <a:ext cx="2664296" cy="2046114"/>
            </a:xfrm>
            <a:prstGeom prst="rect">
              <a:avLst/>
            </a:prstGeom>
            <a:noFill/>
            <a:ln w="9525">
              <a:noFill/>
              <a:miter lim="800000"/>
              <a:headEnd/>
              <a:tailEnd/>
            </a:ln>
          </p:spPr>
        </p:pic>
        <p:sp>
          <p:nvSpPr>
            <p:cNvPr id="38" name="矩形 37"/>
            <p:cNvSpPr/>
            <p:nvPr/>
          </p:nvSpPr>
          <p:spPr bwMode="auto">
            <a:xfrm>
              <a:off x="611560" y="2780928"/>
              <a:ext cx="288032" cy="144016"/>
            </a:xfrm>
            <a:prstGeom prst="rect">
              <a:avLst/>
            </a:prstGeom>
            <a:solidFill>
              <a:srgbClr val="FFFFFF"/>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Calibri" pitchFamily="34" charset="0"/>
                <a:ea typeface="Calibri" pitchFamily="34" charset="0"/>
                <a:cs typeface="Calibri" pitchFamily="34" charset="0"/>
                <a:sym typeface="Calibri" pitchFamily="34" charset="0"/>
              </a:endParaRPr>
            </a:p>
          </p:txBody>
        </p:sp>
        <p:sp>
          <p:nvSpPr>
            <p:cNvPr id="39" name="TextBox 38"/>
            <p:cNvSpPr txBox="1"/>
            <p:nvPr/>
          </p:nvSpPr>
          <p:spPr>
            <a:xfrm>
              <a:off x="151728" y="2704215"/>
              <a:ext cx="958727" cy="296270"/>
            </a:xfrm>
            <a:prstGeom prst="rect">
              <a:avLst/>
            </a:prstGeom>
            <a:noFill/>
          </p:spPr>
          <p:txBody>
            <a:bodyPr wrap="square" rtlCol="0">
              <a:spAutoFit/>
            </a:bodyPr>
            <a:lstStyle/>
            <a:p>
              <a:r>
                <a:rPr lang="zh-CN" altLang="en-US" sz="3200" b="1" dirty="0">
                  <a:solidFill>
                    <a:srgbClr val="FF0000"/>
                  </a:solidFill>
                  <a:latin typeface="华文楷体" pitchFamily="2" charset="-122"/>
                  <a:ea typeface="华文楷体" pitchFamily="2" charset="-122"/>
                </a:rPr>
                <a:t>现阶段</a:t>
              </a:r>
              <a:endParaRPr lang="en-US" sz="3200" b="1" dirty="0">
                <a:solidFill>
                  <a:srgbClr val="FF0000"/>
                </a:solidFill>
                <a:latin typeface="华文楷体" pitchFamily="2" charset="-122"/>
                <a:ea typeface="华文楷体" pitchFamily="2" charset="-122"/>
              </a:endParaRPr>
            </a:p>
          </p:txBody>
        </p:sp>
      </p:grpSp>
      <p:sp>
        <p:nvSpPr>
          <p:cNvPr id="50" name="Title 1"/>
          <p:cNvSpPr>
            <a:spLocks noGrp="1"/>
          </p:cNvSpPr>
          <p:nvPr>
            <p:ph type="title"/>
          </p:nvPr>
        </p:nvSpPr>
        <p:spPr>
          <a:xfrm>
            <a:off x="6286607" y="2209800"/>
            <a:ext cx="2704993" cy="563512"/>
          </a:xfrm>
        </p:spPr>
        <p:txBody>
          <a:bodyPr anchor="t" anchorCtr="0">
            <a:noAutofit/>
          </a:bodyPr>
          <a:lstStyle/>
          <a:p>
            <a:r>
              <a:rPr lang="zh-CN" altLang="en-US" sz="3200" dirty="0">
                <a:solidFill>
                  <a:srgbClr val="0000FF"/>
                </a:solidFill>
                <a:latin typeface="华文楷体" pitchFamily="2" charset="-122"/>
                <a:ea typeface="华文楷体" pitchFamily="2" charset="-122"/>
              </a:rPr>
              <a:t>量子计算早期</a:t>
            </a:r>
            <a:r>
              <a:rPr lang="en-US" altLang="zh-CN" sz="3200" dirty="0">
                <a:solidFill>
                  <a:srgbClr val="0000FF"/>
                </a:solidFill>
                <a:latin typeface="华文楷体" pitchFamily="2" charset="-122"/>
                <a:ea typeface="华文楷体" pitchFamily="2" charset="-122"/>
              </a:rPr>
              <a:t/>
            </a:r>
            <a:br>
              <a:rPr lang="en-US" altLang="zh-CN" sz="3200" dirty="0">
                <a:solidFill>
                  <a:srgbClr val="0000FF"/>
                </a:solidFill>
                <a:latin typeface="华文楷体" pitchFamily="2" charset="-122"/>
                <a:ea typeface="华文楷体" pitchFamily="2" charset="-122"/>
              </a:rPr>
            </a:br>
            <a:r>
              <a:rPr lang="zh-CN" altLang="en-US" sz="3200" dirty="0">
                <a:solidFill>
                  <a:srgbClr val="0000FF"/>
                </a:solidFill>
                <a:latin typeface="华文楷体" pitchFamily="2" charset="-122"/>
                <a:ea typeface="华文楷体" pitchFamily="2" charset="-122"/>
              </a:rPr>
              <a:t>可能的应用</a:t>
            </a:r>
            <a:endParaRPr lang="en-US" sz="3200" dirty="0">
              <a:solidFill>
                <a:srgbClr val="0000FF"/>
              </a:solidFill>
              <a:latin typeface="华文楷体" pitchFamily="2" charset="-122"/>
              <a:ea typeface="华文楷体" pitchFamily="2" charset="-122"/>
            </a:endParaRPr>
          </a:p>
        </p:txBody>
      </p:sp>
      <p:sp>
        <p:nvSpPr>
          <p:cNvPr id="51" name="Content Placeholder 2"/>
          <p:cNvSpPr txBox="1">
            <a:spLocks/>
          </p:cNvSpPr>
          <p:nvPr/>
        </p:nvSpPr>
        <p:spPr>
          <a:xfrm>
            <a:off x="6629400" y="3352800"/>
            <a:ext cx="2209800" cy="1066800"/>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a:lstStyle>
          <a:p>
            <a:pPr marL="0" indent="0">
              <a:lnSpc>
                <a:spcPct val="120000"/>
              </a:lnSpc>
              <a:spcBef>
                <a:spcPts val="0"/>
              </a:spcBef>
              <a:spcAft>
                <a:spcPts val="0"/>
              </a:spcAft>
              <a:buClrTx/>
              <a:buFont typeface="Wingdings" pitchFamily="2" charset="2"/>
              <a:buChar char="Ø"/>
            </a:pPr>
            <a:r>
              <a:rPr lang="zh-CN" altLang="en-US" sz="3200" dirty="0">
                <a:solidFill>
                  <a:srgbClr val="0000FF"/>
                </a:solidFill>
                <a:latin typeface="华文楷体" pitchFamily="2" charset="-122"/>
                <a:ea typeface="华文楷体" pitchFamily="2" charset="-122"/>
              </a:rPr>
              <a:t> 量子模拟</a:t>
            </a:r>
            <a:endParaRPr lang="en-US" altLang="zh-CN" sz="3200" dirty="0">
              <a:solidFill>
                <a:srgbClr val="0000FF"/>
              </a:solidFill>
              <a:latin typeface="华文楷体" pitchFamily="2" charset="-122"/>
              <a:ea typeface="华文楷体" pitchFamily="2" charset="-122"/>
            </a:endParaRPr>
          </a:p>
          <a:p>
            <a:pPr marL="0" indent="0">
              <a:lnSpc>
                <a:spcPct val="120000"/>
              </a:lnSpc>
              <a:spcBef>
                <a:spcPts val="0"/>
              </a:spcBef>
              <a:spcAft>
                <a:spcPts val="0"/>
              </a:spcAft>
              <a:buClr>
                <a:srgbClr val="0000FF"/>
              </a:buClr>
              <a:buFont typeface="Wingdings" pitchFamily="2" charset="2"/>
              <a:buChar char="Ø"/>
            </a:pPr>
            <a:r>
              <a:rPr lang="zh-CN" altLang="en-US" sz="3200" dirty="0">
                <a:solidFill>
                  <a:srgbClr val="0000FF"/>
                </a:solidFill>
                <a:latin typeface="华文楷体" pitchFamily="2" charset="-122"/>
                <a:ea typeface="华文楷体" pitchFamily="2" charset="-122"/>
              </a:rPr>
              <a:t> 量子优化</a:t>
            </a:r>
            <a:endParaRPr lang="en-US" altLang="zh-CN" sz="3200" dirty="0">
              <a:solidFill>
                <a:srgbClr val="0000FF"/>
              </a:solidFill>
              <a:latin typeface="华文楷体" pitchFamily="2" charset="-122"/>
              <a:ea typeface="华文楷体" pitchFamily="2" charset="-122"/>
            </a:endParaRPr>
          </a:p>
          <a:p>
            <a:pPr marL="0" indent="0">
              <a:lnSpc>
                <a:spcPct val="120000"/>
              </a:lnSpc>
              <a:spcBef>
                <a:spcPts val="0"/>
              </a:spcBef>
              <a:spcAft>
                <a:spcPts val="0"/>
              </a:spcAft>
              <a:buClr>
                <a:srgbClr val="0000FF"/>
              </a:buClr>
              <a:buFont typeface="Wingdings" pitchFamily="2" charset="2"/>
              <a:buChar char="Ø"/>
            </a:pPr>
            <a:r>
              <a:rPr lang="zh-CN" altLang="en-US" sz="3200" dirty="0">
                <a:solidFill>
                  <a:srgbClr val="0000FF"/>
                </a:solidFill>
                <a:latin typeface="华文楷体" pitchFamily="2" charset="-122"/>
                <a:ea typeface="华文楷体" pitchFamily="2" charset="-122"/>
              </a:rPr>
              <a:t> 量子采样</a:t>
            </a:r>
            <a:endParaRPr lang="en-US" sz="3200" dirty="0">
              <a:solidFill>
                <a:srgbClr val="0000FF"/>
              </a:solidFill>
              <a:latin typeface="华文楷体" pitchFamily="2" charset="-122"/>
              <a:ea typeface="华文楷体" pitchFamily="2" charset="-122"/>
            </a:endParaRPr>
          </a:p>
        </p:txBody>
      </p:sp>
      <p:cxnSp>
        <p:nvCxnSpPr>
          <p:cNvPr id="43" name="直接连接符 42">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44" name="TextBox 5">
            <a:extLst>
              <a:ext uri="{FF2B5EF4-FFF2-40B4-BE49-F238E27FC236}">
                <a16:creationId xmlns="" xmlns:a16="http://schemas.microsoft.com/office/drawing/2014/main" id="{FA086800-C5CB-4170-88E7-9E97C0DAC329}"/>
              </a:ext>
            </a:extLst>
          </p:cNvPr>
          <p:cNvSpPr txBox="1"/>
          <p:nvPr/>
        </p:nvSpPr>
        <p:spPr>
          <a:xfrm>
            <a:off x="76200" y="101025"/>
            <a:ext cx="4698722" cy="584775"/>
          </a:xfrm>
          <a:prstGeom prst="rect">
            <a:avLst/>
          </a:prstGeom>
          <a:noFill/>
          <a:effectLst/>
        </p:spPr>
        <p:txBody>
          <a:bodyPr wrap="none">
            <a:spAutoFit/>
          </a:bodyPr>
          <a:lstStyle/>
          <a:p>
            <a:pPr marL="285750" indent="-285750">
              <a:buClr>
                <a:srgbClr val="0000FF"/>
              </a:buClr>
              <a:defRPr/>
            </a:pPr>
            <a:r>
              <a:rPr lang="zh-CN" altLang="en-US" sz="3200" dirty="0">
                <a:latin typeface="华文楷体" pitchFamily="2" charset="-122"/>
                <a:ea typeface="华文楷体" pitchFamily="2" charset="-122"/>
              </a:rPr>
              <a:t>超导量子计算与量子模拟</a:t>
            </a:r>
            <a:endParaRPr lang="en-US" altLang="zh-CN" sz="3200" dirty="0">
              <a:latin typeface="华文楷体" pitchFamily="2" charset="-122"/>
              <a:ea typeface="华文楷体" pitchFamily="2" charset="-122"/>
            </a:endParaRPr>
          </a:p>
        </p:txBody>
      </p:sp>
      <p:pic>
        <p:nvPicPr>
          <p:cNvPr id="47" name="Picture 2" descr="http://www.sustc.edu.cn/upload/images/pangcq/logo/%E6%A0%A1%E5%BE%BD.png"/>
          <p:cNvPicPr>
            <a:picLocks noChangeAspect="1" noChangeArrowheads="1"/>
          </p:cNvPicPr>
          <p:nvPr/>
        </p:nvPicPr>
        <p:blipFill>
          <a:blip r:embed="rId3" cstate="print"/>
          <a:srcRect/>
          <a:stretch>
            <a:fillRect/>
          </a:stretch>
        </p:blipFill>
        <p:spPr bwMode="auto">
          <a:xfrm>
            <a:off x="7467600" y="12711"/>
            <a:ext cx="1180148" cy="848678"/>
          </a:xfrm>
          <a:prstGeom prst="rect">
            <a:avLst/>
          </a:prstGeom>
          <a:noFill/>
        </p:spPr>
      </p:pic>
      <p:pic>
        <p:nvPicPr>
          <p:cNvPr id="48" name="图片 47" descr="icon.png"/>
          <p:cNvPicPr>
            <a:picLocks/>
          </p:cNvPicPr>
          <p:nvPr/>
        </p:nvPicPr>
        <p:blipFill>
          <a:blip r:embed="rId4"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386834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4"/>
          <p:cNvGrpSpPr>
            <a:grpSpLocks noChangeAspect="1"/>
          </p:cNvGrpSpPr>
          <p:nvPr/>
        </p:nvGrpSpPr>
        <p:grpSpPr>
          <a:xfrm>
            <a:off x="381001" y="1371600"/>
            <a:ext cx="8487599" cy="4680751"/>
            <a:chOff x="-25030" y="3219872"/>
            <a:chExt cx="5511430" cy="3039449"/>
          </a:xfrm>
        </p:grpSpPr>
        <p:pic>
          <p:nvPicPr>
            <p:cNvPr id="21" name="Picture 3"/>
            <p:cNvPicPr>
              <a:picLocks noChangeAspect="1" noChangeArrowheads="1"/>
            </p:cNvPicPr>
            <p:nvPr/>
          </p:nvPicPr>
          <p:blipFill>
            <a:blip r:embed="rId2" cstate="print"/>
            <a:srcRect/>
            <a:stretch>
              <a:fillRect/>
            </a:stretch>
          </p:blipFill>
          <p:spPr bwMode="auto">
            <a:xfrm>
              <a:off x="877888" y="4381049"/>
              <a:ext cx="2539685" cy="567015"/>
            </a:xfrm>
            <a:prstGeom prst="rect">
              <a:avLst/>
            </a:prstGeom>
            <a:noFill/>
            <a:ln w="9525">
              <a:noFill/>
              <a:miter lim="800000"/>
              <a:headEnd/>
              <a:tailEnd/>
            </a:ln>
          </p:spPr>
        </p:pic>
        <p:pic>
          <p:nvPicPr>
            <p:cNvPr id="22" name="Picture 4"/>
            <p:cNvPicPr>
              <a:picLocks noChangeAspect="1" noChangeArrowheads="1"/>
            </p:cNvPicPr>
            <p:nvPr/>
          </p:nvPicPr>
          <p:blipFill>
            <a:blip r:embed="rId3" cstate="print"/>
            <a:srcRect/>
            <a:stretch>
              <a:fillRect/>
            </a:stretch>
          </p:blipFill>
          <p:spPr bwMode="auto">
            <a:xfrm>
              <a:off x="4331916" y="3993957"/>
              <a:ext cx="1154484" cy="1008112"/>
            </a:xfrm>
            <a:prstGeom prst="rect">
              <a:avLst/>
            </a:prstGeom>
            <a:noFill/>
            <a:ln w="9525">
              <a:noFill/>
              <a:miter lim="800000"/>
              <a:headEnd/>
              <a:tailEnd/>
            </a:ln>
          </p:spPr>
        </p:pic>
        <p:sp>
          <p:nvSpPr>
            <p:cNvPr id="23" name="右箭头 22"/>
            <p:cNvSpPr>
              <a:spLocks noChangeAspect="1"/>
            </p:cNvSpPr>
            <p:nvPr/>
          </p:nvSpPr>
          <p:spPr bwMode="auto">
            <a:xfrm>
              <a:off x="3542184" y="4464437"/>
              <a:ext cx="635965" cy="315011"/>
            </a:xfrm>
            <a:prstGeom prst="rightArrow">
              <a:avLst/>
            </a:prstGeom>
            <a:solidFill>
              <a:srgbClr val="0000FF"/>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Calibri" pitchFamily="34" charset="0"/>
                <a:ea typeface="Calibri" pitchFamily="34" charset="0"/>
                <a:cs typeface="Calibri" pitchFamily="34" charset="0"/>
                <a:sym typeface="Calibri" pitchFamily="34" charset="0"/>
              </a:endParaRPr>
            </a:p>
          </p:txBody>
        </p:sp>
        <p:sp>
          <p:nvSpPr>
            <p:cNvPr id="24" name="矩形 23"/>
            <p:cNvSpPr/>
            <p:nvPr/>
          </p:nvSpPr>
          <p:spPr bwMode="auto">
            <a:xfrm>
              <a:off x="373832" y="3219872"/>
              <a:ext cx="1152128" cy="859376"/>
            </a:xfrm>
            <a:prstGeom prst="rect">
              <a:avLst/>
            </a:prstGeom>
            <a:solidFill>
              <a:schemeClr val="accent1">
                <a:lumMod val="40000"/>
                <a:lumOff val="60000"/>
              </a:schemeClr>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量子力学</a:t>
              </a:r>
              <a:endParaRPr kumimoji="0" lang="en-US" altLang="zh-CN"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基本问题</a:t>
              </a:r>
              <a:endParaRPr kumimoji="0" lang="en-US" altLang="zh-CN"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zh-CN" altLang="en-US" sz="2000" b="1" dirty="0">
                  <a:solidFill>
                    <a:srgbClr val="0000FF"/>
                  </a:solidFill>
                  <a:latin typeface="华文楷体" pitchFamily="2" charset="-122"/>
                  <a:ea typeface="华文楷体" pitchFamily="2" charset="-122"/>
                </a:rPr>
                <a:t>薛定谔猫</a:t>
              </a:r>
              <a:endParaRPr lang="en-US" altLang="zh-CN" sz="2000" b="1" dirty="0">
                <a:solidFill>
                  <a:srgbClr val="0000FF"/>
                </a:solidFill>
                <a:latin typeface="华文楷体" pitchFamily="2" charset="-122"/>
                <a:ea typeface="华文楷体" pitchFamily="2" charset="-122"/>
              </a:endParaRPr>
            </a:p>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rPr>
                <a:t>贝尔不等式</a:t>
              </a:r>
              <a:endParaRPr kumimoji="0" lang="en-US" sz="20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5" name="矩形 24"/>
            <p:cNvSpPr/>
            <p:nvPr/>
          </p:nvSpPr>
          <p:spPr bwMode="auto">
            <a:xfrm>
              <a:off x="1606734" y="3340584"/>
              <a:ext cx="1221432" cy="659521"/>
            </a:xfrm>
            <a:prstGeom prst="rect">
              <a:avLst/>
            </a:prstGeom>
            <a:solidFill>
              <a:srgbClr val="FFFFCC"/>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原子物理</a:t>
              </a:r>
              <a:endParaRPr kumimoji="0" lang="en-US" altLang="zh-CN" sz="2000" b="1" i="0" u="none" strike="noStrike" cap="none" normalizeH="0" baseline="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en-US" altLang="zh-CN" sz="2000" b="1">
                  <a:solidFill>
                    <a:srgbClr val="0000FF"/>
                  </a:solidFill>
                  <a:latin typeface="华文楷体" pitchFamily="2" charset="-122"/>
                  <a:ea typeface="华文楷体" pitchFamily="2" charset="-122"/>
                </a:rPr>
                <a:t>ATS</a:t>
              </a:r>
              <a:r>
                <a:rPr lang="zh-CN" altLang="en-US" sz="2000" b="1">
                  <a:solidFill>
                    <a:srgbClr val="0000FF"/>
                  </a:solidFill>
                  <a:latin typeface="华文楷体" pitchFamily="2" charset="-122"/>
                  <a:ea typeface="华文楷体" pitchFamily="2" charset="-122"/>
                </a:rPr>
                <a:t>、</a:t>
              </a:r>
              <a:r>
                <a:rPr lang="en-US" altLang="zh-CN" sz="2000" b="1">
                  <a:solidFill>
                    <a:srgbClr val="0000FF"/>
                  </a:solidFill>
                  <a:latin typeface="华文楷体" pitchFamily="2" charset="-122"/>
                  <a:ea typeface="华文楷体" pitchFamily="2" charset="-122"/>
                </a:rPr>
                <a:t>EIT</a:t>
              </a:r>
              <a:r>
                <a:rPr lang="zh-CN" altLang="en-US" sz="2000" b="1">
                  <a:solidFill>
                    <a:srgbClr val="0000FF"/>
                  </a:solidFill>
                  <a:latin typeface="华文楷体" pitchFamily="2" charset="-122"/>
                  <a:ea typeface="华文楷体" pitchFamily="2" charset="-122"/>
                </a:rPr>
                <a:t>、</a:t>
              </a:r>
              <a:r>
                <a:rPr lang="en-US" altLang="zh-CN" sz="2000" b="1">
                  <a:solidFill>
                    <a:srgbClr val="0000FF"/>
                  </a:solidFill>
                  <a:latin typeface="华文楷体" pitchFamily="2" charset="-122"/>
                  <a:ea typeface="华文楷体" pitchFamily="2" charset="-122"/>
                </a:rPr>
                <a:t>CPT</a:t>
              </a:r>
              <a:r>
                <a:rPr lang="zh-CN" altLang="en-US" sz="2000" b="1">
                  <a:solidFill>
                    <a:srgbClr val="0000FF"/>
                  </a:solidFill>
                  <a:latin typeface="华文楷体" pitchFamily="2" charset="-122"/>
                  <a:ea typeface="华文楷体" pitchFamily="2" charset="-122"/>
                </a:rPr>
                <a:t>、</a:t>
              </a:r>
              <a:r>
                <a:rPr lang="en-US" altLang="zh-CN" sz="2000" b="1">
                  <a:solidFill>
                    <a:srgbClr val="0000FF"/>
                  </a:solidFill>
                  <a:latin typeface="华文楷体" pitchFamily="2" charset="-122"/>
                  <a:ea typeface="华文楷体" pitchFamily="2" charset="-122"/>
                </a:rPr>
                <a:t>STIRAP</a:t>
              </a:r>
              <a:endParaRPr kumimoji="0" lang="en-US" sz="20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6" name="矩形 25"/>
            <p:cNvSpPr/>
            <p:nvPr/>
          </p:nvSpPr>
          <p:spPr bwMode="auto">
            <a:xfrm>
              <a:off x="2895600" y="3417893"/>
              <a:ext cx="1080120" cy="459666"/>
            </a:xfrm>
            <a:prstGeom prst="rect">
              <a:avLst/>
            </a:prstGeom>
            <a:solidFill>
              <a:srgbClr val="FF9966"/>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量子光学</a:t>
              </a:r>
              <a:endParaRPr kumimoji="0" lang="en-US" altLang="zh-CN"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en-US" altLang="zh-CN" sz="2000" b="1" dirty="0">
                  <a:solidFill>
                    <a:srgbClr val="0000FF"/>
                  </a:solidFill>
                  <a:latin typeface="华文楷体" pitchFamily="2" charset="-122"/>
                  <a:ea typeface="华文楷体" pitchFamily="2" charset="-122"/>
                </a:rPr>
                <a:t>Stark</a:t>
              </a:r>
              <a:r>
                <a:rPr lang="zh-CN" altLang="en-US" sz="2000" b="1" dirty="0">
                  <a:solidFill>
                    <a:srgbClr val="0000FF"/>
                  </a:solidFill>
                  <a:latin typeface="华文楷体" pitchFamily="2" charset="-122"/>
                  <a:ea typeface="华文楷体" pitchFamily="2" charset="-122"/>
                </a:rPr>
                <a:t>、</a:t>
              </a:r>
              <a:r>
                <a:rPr lang="en-US" altLang="zh-CN" sz="2000" b="1" dirty="0">
                  <a:solidFill>
                    <a:srgbClr val="0000FF"/>
                  </a:solidFill>
                  <a:latin typeface="华文楷体" pitchFamily="2" charset="-122"/>
                  <a:ea typeface="华文楷体" pitchFamily="2" charset="-122"/>
                </a:rPr>
                <a:t>Lamb</a:t>
              </a:r>
              <a:endParaRPr kumimoji="0" lang="en-US" sz="20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7" name="矩形 26"/>
            <p:cNvSpPr/>
            <p:nvPr/>
          </p:nvSpPr>
          <p:spPr bwMode="auto">
            <a:xfrm>
              <a:off x="-25030" y="5218093"/>
              <a:ext cx="1767014" cy="659521"/>
            </a:xfrm>
            <a:prstGeom prst="rect">
              <a:avLst/>
            </a:prstGeom>
            <a:solidFill>
              <a:schemeClr val="accent6">
                <a:lumMod val="40000"/>
                <a:lumOff val="60000"/>
              </a:schemeClr>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lang="zh-CN" altLang="en-US" sz="2000" b="1" dirty="0">
                  <a:latin typeface="华文楷体" pitchFamily="2" charset="-122"/>
                  <a:ea typeface="华文楷体" pitchFamily="2" charset="-122"/>
                </a:rPr>
                <a:t>耦合量子系统</a:t>
              </a:r>
              <a:endParaRPr kumimoji="0" lang="en-US" altLang="zh-CN"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eaLnBrk="1"/>
              <a:r>
                <a:rPr lang="zh-CN" altLang="en-US" sz="2000" b="1" dirty="0">
                  <a:solidFill>
                    <a:srgbClr val="0000FF"/>
                  </a:solidFill>
                  <a:latin typeface="华文楷体" pitchFamily="2" charset="-122"/>
                  <a:ea typeface="华文楷体" pitchFamily="2" charset="-122"/>
                </a:rPr>
                <a:t>量子声学、</a:t>
              </a:r>
              <a:r>
                <a:rPr lang="en-US" altLang="zh-CN" sz="2000" b="1" dirty="0" err="1">
                  <a:solidFill>
                    <a:srgbClr val="0000FF"/>
                  </a:solidFill>
                  <a:latin typeface="华文楷体" pitchFamily="2" charset="-122"/>
                  <a:ea typeface="华文楷体" pitchFamily="2" charset="-122"/>
                </a:rPr>
                <a:t>cQED</a:t>
              </a:r>
              <a:r>
                <a:rPr lang="zh-CN" altLang="en-US" sz="2000" b="1" dirty="0">
                  <a:solidFill>
                    <a:srgbClr val="0000FF"/>
                  </a:solidFill>
                  <a:latin typeface="华文楷体" pitchFamily="2" charset="-122"/>
                  <a:ea typeface="华文楷体" pitchFamily="2" charset="-122"/>
                </a:rPr>
                <a:t>、光力耦合、自旋</a:t>
              </a:r>
              <a:r>
                <a:rPr lang="en-US" altLang="zh-CN" sz="2000" b="1" dirty="0">
                  <a:solidFill>
                    <a:srgbClr val="0000FF"/>
                  </a:solidFill>
                  <a:latin typeface="华文楷体" pitchFamily="2" charset="-122"/>
                  <a:ea typeface="华文楷体" pitchFamily="2" charset="-122"/>
                </a:rPr>
                <a:t>-</a:t>
              </a:r>
              <a:r>
                <a:rPr lang="zh-CN" altLang="en-US" sz="2000" b="1" dirty="0">
                  <a:solidFill>
                    <a:srgbClr val="0000FF"/>
                  </a:solidFill>
                  <a:latin typeface="华文楷体" pitchFamily="2" charset="-122"/>
                  <a:ea typeface="华文楷体" pitchFamily="2" charset="-122"/>
                </a:rPr>
                <a:t>量子比特</a:t>
              </a:r>
              <a:endParaRPr kumimoji="0" lang="en-US" sz="20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8" name="矩形 27"/>
            <p:cNvSpPr/>
            <p:nvPr/>
          </p:nvSpPr>
          <p:spPr bwMode="auto">
            <a:xfrm>
              <a:off x="1813992" y="5271517"/>
              <a:ext cx="1080120" cy="659521"/>
            </a:xfrm>
            <a:prstGeom prst="rect">
              <a:avLst/>
            </a:prstGeom>
            <a:solidFill>
              <a:srgbClr val="FF99FF"/>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lang="zh-CN" altLang="en-US" sz="2000" b="1" dirty="0">
                  <a:latin typeface="华文楷体" pitchFamily="2" charset="-122"/>
                  <a:ea typeface="华文楷体" pitchFamily="2" charset="-122"/>
                </a:rPr>
                <a:t>量子热力学</a:t>
              </a:r>
              <a:endParaRPr kumimoji="0" lang="en-US" altLang="zh-CN"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zh-CN" altLang="en-US" sz="2000" b="1" dirty="0">
                  <a:solidFill>
                    <a:srgbClr val="0000FF"/>
                  </a:solidFill>
                  <a:latin typeface="华文楷体" pitchFamily="2" charset="-122"/>
                  <a:ea typeface="华文楷体" pitchFamily="2" charset="-122"/>
                </a:rPr>
                <a:t>量子热机、</a:t>
              </a:r>
              <a:endParaRPr lang="en-US" altLang="zh-CN" sz="2000" b="1" dirty="0">
                <a:solidFill>
                  <a:srgbClr val="0000FF"/>
                </a:solidFill>
                <a:latin typeface="华文楷体" pitchFamily="2" charset="-122"/>
                <a:ea typeface="华文楷体" pitchFamily="2" charset="-122"/>
              </a:endParaRPr>
            </a:p>
            <a:p>
              <a:pPr marL="0" marR="0" indent="0" algn="l" defTabSz="914400" rtl="0" eaLnBrk="1" fontAlgn="base" latinLnBrk="0" hangingPunct="0">
                <a:lnSpc>
                  <a:spcPct val="100000"/>
                </a:lnSpc>
                <a:spcBef>
                  <a:spcPct val="0"/>
                </a:spcBef>
                <a:spcAft>
                  <a:spcPct val="0"/>
                </a:spcAft>
                <a:buClrTx/>
                <a:buSzTx/>
                <a:buFontTx/>
                <a:buNone/>
                <a:tabLst/>
              </a:pPr>
              <a:r>
                <a:rPr lang="zh-CN" altLang="en-US" sz="2000" b="1" dirty="0">
                  <a:solidFill>
                    <a:srgbClr val="0000FF"/>
                  </a:solidFill>
                  <a:latin typeface="华文楷体" pitchFamily="2" charset="-122"/>
                  <a:ea typeface="华文楷体" pitchFamily="2" charset="-122"/>
                </a:rPr>
                <a:t>麦克斯韦妖</a:t>
              </a:r>
              <a:endParaRPr kumimoji="0" lang="en-US" sz="20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sp>
          <p:nvSpPr>
            <p:cNvPr id="29" name="矩形 28"/>
            <p:cNvSpPr/>
            <p:nvPr/>
          </p:nvSpPr>
          <p:spPr bwMode="auto">
            <a:xfrm>
              <a:off x="2966120" y="5200090"/>
              <a:ext cx="1301080" cy="1059231"/>
            </a:xfrm>
            <a:prstGeom prst="rect">
              <a:avLst/>
            </a:prstGeom>
            <a:solidFill>
              <a:srgbClr val="92D050"/>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5720" tIns="45720" rIns="45720" bIns="45720" numCol="1" rtlCol="0" anchor="t" anchorCtr="0" compatLnSpc="1">
              <a:prstTxWarp prst="textNoShape">
                <a:avLst/>
              </a:prstTxWarp>
              <a:spAutoFit/>
            </a:bodyPr>
            <a:lstStyle/>
            <a:p>
              <a:pPr marL="0" marR="0" indent="0" algn="l" defTabSz="914400" rtl="0" eaLnBrk="1"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rPr>
                <a:t>量子模拟</a:t>
              </a:r>
              <a:endParaRPr kumimoji="0" lang="en-US" altLang="zh-CN" sz="2000" b="1" i="0" u="none" strike="noStrike" cap="none" normalizeH="0" baseline="0" dirty="0">
                <a:ln>
                  <a:noFill/>
                </a:ln>
                <a:solidFill>
                  <a:srgbClr val="000000"/>
                </a:solidFill>
                <a:effectLst/>
                <a:latin typeface="华文楷体" pitchFamily="2" charset="-122"/>
                <a:ea typeface="华文楷体" pitchFamily="2" charset="-122"/>
                <a:cs typeface="Calibri" pitchFamily="34" charset="0"/>
                <a:sym typeface="Calibri" pitchFamily="34" charset="0"/>
              </a:endParaRPr>
            </a:p>
            <a:p>
              <a:pPr marL="0" marR="0" indent="0" algn="l" defTabSz="914400" rtl="0" eaLnBrk="1" fontAlgn="base" latinLnBrk="0" hangingPunct="0">
                <a:lnSpc>
                  <a:spcPct val="100000"/>
                </a:lnSpc>
                <a:spcBef>
                  <a:spcPct val="0"/>
                </a:spcBef>
                <a:spcAft>
                  <a:spcPct val="0"/>
                </a:spcAft>
                <a:buClrTx/>
                <a:buSzTx/>
                <a:buFontTx/>
                <a:buNone/>
                <a:tabLst/>
              </a:pPr>
              <a:r>
                <a:rPr lang="zh-CN" altLang="en-US" sz="2000" b="1" dirty="0">
                  <a:solidFill>
                    <a:srgbClr val="0000FF"/>
                  </a:solidFill>
                  <a:latin typeface="华文楷体" pitchFamily="2" charset="-122"/>
                  <a:ea typeface="华文楷体" pitchFamily="2" charset="-122"/>
                </a:rPr>
                <a:t>凝聚态物理、量子化学、天体物理、宇宙学、量子场论</a:t>
              </a:r>
              <a:endParaRPr kumimoji="0" lang="en-US" sz="2000" b="1" i="0" u="none" strike="noStrike" cap="none" normalizeH="0" baseline="0" dirty="0">
                <a:ln>
                  <a:noFill/>
                </a:ln>
                <a:solidFill>
                  <a:srgbClr val="0000FF"/>
                </a:solidFill>
                <a:effectLst/>
                <a:latin typeface="华文楷体" pitchFamily="2" charset="-122"/>
                <a:ea typeface="华文楷体" pitchFamily="2" charset="-122"/>
                <a:cs typeface="Calibri" pitchFamily="34" charset="0"/>
                <a:sym typeface="Calibri" pitchFamily="34" charset="0"/>
              </a:endParaRPr>
            </a:p>
          </p:txBody>
        </p:sp>
        <p:cxnSp>
          <p:nvCxnSpPr>
            <p:cNvPr id="30" name="直接连接符 29"/>
            <p:cNvCxnSpPr/>
            <p:nvPr/>
          </p:nvCxnSpPr>
          <p:spPr bwMode="auto">
            <a:xfrm>
              <a:off x="1013704" y="4215684"/>
              <a:ext cx="1080120" cy="144016"/>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 name="直接连接符 30"/>
            <p:cNvCxnSpPr/>
            <p:nvPr/>
          </p:nvCxnSpPr>
          <p:spPr bwMode="auto">
            <a:xfrm flipV="1">
              <a:off x="2174032" y="4083968"/>
              <a:ext cx="0" cy="288032"/>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flipV="1">
              <a:off x="2246040" y="4011960"/>
              <a:ext cx="1008112" cy="360040"/>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H="1">
              <a:off x="794096" y="4964464"/>
              <a:ext cx="1296144" cy="216024"/>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4" name="直接连接符 33"/>
            <p:cNvCxnSpPr/>
            <p:nvPr/>
          </p:nvCxnSpPr>
          <p:spPr bwMode="auto">
            <a:xfrm flipV="1">
              <a:off x="2174032" y="4960364"/>
              <a:ext cx="0" cy="288032"/>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2258340" y="4960364"/>
              <a:ext cx="1296144" cy="216024"/>
            </a:xfrm>
            <a:prstGeom prst="line">
              <a:avLst/>
            </a:pr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43" name="直接连接符 42">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44" name="TextBox 5">
            <a:extLst>
              <a:ext uri="{FF2B5EF4-FFF2-40B4-BE49-F238E27FC236}">
                <a16:creationId xmlns="" xmlns:a16="http://schemas.microsoft.com/office/drawing/2014/main" id="{FA086800-C5CB-4170-88E7-9E97C0DAC329}"/>
              </a:ext>
            </a:extLst>
          </p:cNvPr>
          <p:cNvSpPr txBox="1"/>
          <p:nvPr/>
        </p:nvSpPr>
        <p:spPr>
          <a:xfrm>
            <a:off x="76200" y="101025"/>
            <a:ext cx="4698722" cy="584775"/>
          </a:xfrm>
          <a:prstGeom prst="rect">
            <a:avLst/>
          </a:prstGeom>
          <a:noFill/>
          <a:effectLst/>
        </p:spPr>
        <p:txBody>
          <a:bodyPr wrap="none">
            <a:spAutoFit/>
          </a:bodyPr>
          <a:lstStyle/>
          <a:p>
            <a:pPr marL="285750" indent="-285750">
              <a:buClr>
                <a:srgbClr val="0000FF"/>
              </a:buClr>
              <a:defRPr/>
            </a:pPr>
            <a:r>
              <a:rPr lang="zh-CN" altLang="en-US" sz="3200" dirty="0">
                <a:latin typeface="华文楷体" pitchFamily="2" charset="-122"/>
                <a:ea typeface="华文楷体" pitchFamily="2" charset="-122"/>
              </a:rPr>
              <a:t>超导量子计算与量子模拟</a:t>
            </a:r>
            <a:endParaRPr lang="en-US" altLang="zh-CN" sz="3200" dirty="0">
              <a:latin typeface="华文楷体" pitchFamily="2" charset="-122"/>
              <a:ea typeface="华文楷体" pitchFamily="2" charset="-122"/>
            </a:endParaRPr>
          </a:p>
        </p:txBody>
      </p:sp>
      <p:pic>
        <p:nvPicPr>
          <p:cNvPr id="47" name="Picture 2" descr="http://www.sustc.edu.cn/upload/images/pangcq/logo/%E6%A0%A1%E5%BE%BD.png"/>
          <p:cNvPicPr>
            <a:picLocks noChangeAspect="1" noChangeArrowheads="1"/>
          </p:cNvPicPr>
          <p:nvPr/>
        </p:nvPicPr>
        <p:blipFill>
          <a:blip r:embed="rId4" cstate="print"/>
          <a:srcRect/>
          <a:stretch>
            <a:fillRect/>
          </a:stretch>
        </p:blipFill>
        <p:spPr bwMode="auto">
          <a:xfrm>
            <a:off x="7467600" y="12711"/>
            <a:ext cx="1180148" cy="848678"/>
          </a:xfrm>
          <a:prstGeom prst="rect">
            <a:avLst/>
          </a:prstGeom>
          <a:noFill/>
        </p:spPr>
      </p:pic>
      <p:pic>
        <p:nvPicPr>
          <p:cNvPr id="48" name="图片 47" descr="icon.png"/>
          <p:cNvPicPr>
            <a:picLocks/>
          </p:cNvPicPr>
          <p:nvPr/>
        </p:nvPicPr>
        <p:blipFill>
          <a:blip r:embed="rId5" cstate="print"/>
          <a:stretch>
            <a:fillRect/>
          </a:stretch>
        </p:blipFill>
        <p:spPr>
          <a:xfrm>
            <a:off x="8382000" y="106997"/>
            <a:ext cx="640080" cy="640080"/>
          </a:xfrm>
          <a:prstGeom prst="rect">
            <a:avLst/>
          </a:prstGeom>
          <a:effectLst/>
        </p:spPr>
      </p:pic>
    </p:spTree>
    <p:extLst>
      <p:ext uri="{BB962C8B-B14F-4D97-AF65-F5344CB8AC3E}">
        <p14:creationId xmlns="" xmlns:p14="http://schemas.microsoft.com/office/powerpoint/2010/main" val="105648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1">
            <a:extLst>
              <a:ext uri="{FF2B5EF4-FFF2-40B4-BE49-F238E27FC236}">
                <a16:creationId xmlns="" xmlns:a16="http://schemas.microsoft.com/office/drawing/2014/main" id="{618B7533-E9AD-45A6-A4B5-F66C195B3325}"/>
              </a:ext>
            </a:extLst>
          </p:cNvPr>
          <p:cNvSpPr txBox="1"/>
          <p:nvPr/>
        </p:nvSpPr>
        <p:spPr>
          <a:xfrm>
            <a:off x="2591489" y="1407616"/>
            <a:ext cx="4026105" cy="4154984"/>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PHOTONS</a:t>
            </a:r>
          </a:p>
          <a:p>
            <a:pPr marL="285750" indent="-285750">
              <a:lnSpc>
                <a:spcPct val="200000"/>
              </a:lnSpc>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NUCLEAR /ELECTRON SPINS</a:t>
            </a:r>
          </a:p>
          <a:p>
            <a:pPr marL="285750" indent="-285750">
              <a:lnSpc>
                <a:spcPct val="200000"/>
              </a:lnSpc>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IONS</a:t>
            </a:r>
          </a:p>
          <a:p>
            <a:pPr marL="285750" indent="-285750">
              <a:lnSpc>
                <a:spcPct val="200000"/>
              </a:lnSpc>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ATOMS</a:t>
            </a:r>
          </a:p>
          <a:p>
            <a:pPr marL="285750" indent="-285750">
              <a:lnSpc>
                <a:spcPct val="200000"/>
              </a:lnSpc>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MOLECULES</a:t>
            </a:r>
          </a:p>
          <a:p>
            <a:pPr marL="285750" indent="-285750">
              <a:lnSpc>
                <a:spcPct val="200000"/>
              </a:lnSpc>
              <a:buFont typeface="Wingdings" panose="05000000000000000000" pitchFamily="2" charset="2"/>
              <a:buChar char="l"/>
            </a:pPr>
            <a:r>
              <a:rPr lang="en-US" altLang="zh-CN" sz="1600" dirty="0">
                <a:latin typeface="Times New Roman" panose="02020603050405020304" pitchFamily="18" charset="0"/>
                <a:cs typeface="Times New Roman" panose="02020603050405020304" pitchFamily="18" charset="0"/>
              </a:rPr>
              <a:t>QUANTUM DOTS</a:t>
            </a:r>
          </a:p>
          <a:p>
            <a:pPr marL="285750" indent="-285750">
              <a:lnSpc>
                <a:spcPct val="200000"/>
              </a:lnSpc>
              <a:buFont typeface="Wingdings" panose="05000000000000000000" pitchFamily="2" charset="2"/>
              <a:buChar char="l"/>
            </a:pPr>
            <a:r>
              <a:rPr lang="en-US" altLang="zh-CN" sz="1600" dirty="0">
                <a:solidFill>
                  <a:srgbClr val="FF0000"/>
                </a:solidFill>
                <a:latin typeface="Times New Roman" panose="02020603050405020304" pitchFamily="18" charset="0"/>
                <a:cs typeface="Times New Roman" panose="02020603050405020304" pitchFamily="18" charset="0"/>
              </a:rPr>
              <a:t>SUPERCONDUCTING CIRCUITS</a:t>
            </a:r>
          </a:p>
          <a:p>
            <a:pPr>
              <a:lnSpc>
                <a:spcPct val="200000"/>
              </a:lnSpc>
            </a:pPr>
            <a:r>
              <a:rPr lang="en-US" altLang="zh-CN" sz="16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Circuits are quantized!!</a:t>
            </a:r>
            <a:endParaRPr lang="en-US" altLang="zh-CN" b="1" dirty="0">
              <a:latin typeface="Times New Roman" panose="02020603050405020304" pitchFamily="18" charset="0"/>
              <a:cs typeface="Times New Roman" panose="02020603050405020304" pitchFamily="18" charset="0"/>
            </a:endParaRPr>
          </a:p>
        </p:txBody>
      </p:sp>
      <p:sp>
        <p:nvSpPr>
          <p:cNvPr id="29" name="文本框 2">
            <a:extLst>
              <a:ext uri="{FF2B5EF4-FFF2-40B4-BE49-F238E27FC236}">
                <a16:creationId xmlns="" xmlns:a16="http://schemas.microsoft.com/office/drawing/2014/main" id="{41E5ECD3-28C2-41DC-ACDE-72D5BA0B35F9}"/>
              </a:ext>
            </a:extLst>
          </p:cNvPr>
          <p:cNvSpPr txBox="1"/>
          <p:nvPr/>
        </p:nvSpPr>
        <p:spPr>
          <a:xfrm>
            <a:off x="914400" y="5953780"/>
            <a:ext cx="7575856" cy="523220"/>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a:t>
            </a:r>
            <a:r>
              <a:rPr lang="en-US" altLang="zh-CN" sz="1400" dirty="0">
                <a:solidFill>
                  <a:srgbClr val="CF40A0"/>
                </a:solidFill>
                <a:latin typeface="Times New Roman" panose="02020603050405020304" pitchFamily="18" charset="0"/>
                <a:cs typeface="Times New Roman" panose="02020603050405020304" pitchFamily="18" charset="0"/>
              </a:rPr>
              <a:t>engineered Hamiltonian with: capacitors, inductors and </a:t>
            </a:r>
            <a:r>
              <a:rPr lang="en-US" altLang="zh-CN" sz="1400" dirty="0">
                <a:solidFill>
                  <a:srgbClr val="00B050"/>
                </a:solidFill>
                <a:latin typeface="Times New Roman" panose="02020603050405020304" pitchFamily="18" charset="0"/>
                <a:cs typeface="Times New Roman" panose="02020603050405020304" pitchFamily="18" charset="0"/>
              </a:rPr>
              <a:t>Josephson junctions</a:t>
            </a:r>
            <a:r>
              <a:rPr lang="en-US" altLang="zh-CN" sz="1400" dirty="0">
                <a:latin typeface="Times New Roman" panose="02020603050405020304" pitchFamily="18" charset="0"/>
                <a:cs typeface="Times New Roman" panose="02020603050405020304" pitchFamily="18" charset="0"/>
              </a:rPr>
              <a:t>           </a:t>
            </a:r>
            <a:r>
              <a:rPr lang="en-US" altLang="zh-CN" sz="1400" dirty="0">
                <a:solidFill>
                  <a:srgbClr val="00B050"/>
                </a:solidFill>
                <a:latin typeface="Times New Roman" panose="02020603050405020304" pitchFamily="18" charset="0"/>
                <a:cs typeface="Times New Roman" panose="02020603050405020304" pitchFamily="18" charset="0"/>
              </a:rPr>
              <a:t>A. J. Leggett. 1982</a:t>
            </a:r>
            <a:endParaRPr lang="zh-CN" altLang="en-US" sz="1400" dirty="0">
              <a:solidFill>
                <a:srgbClr val="00B050"/>
              </a:solidFill>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-First demonstration by Devoret, Martinis, Clarke (1985)</a:t>
            </a:r>
          </a:p>
        </p:txBody>
      </p:sp>
      <p:cxnSp>
        <p:nvCxnSpPr>
          <p:cNvPr id="31" name="直接箭头连接符 30">
            <a:extLst>
              <a:ext uri="{FF2B5EF4-FFF2-40B4-BE49-F238E27FC236}">
                <a16:creationId xmlns="" xmlns:a16="http://schemas.microsoft.com/office/drawing/2014/main" id="{CF805795-10AA-4102-9806-78D50FCD1959}"/>
              </a:ext>
            </a:extLst>
          </p:cNvPr>
          <p:cNvCxnSpPr>
            <a:cxnSpLocks/>
          </p:cNvCxnSpPr>
          <p:nvPr/>
        </p:nvCxnSpPr>
        <p:spPr>
          <a:xfrm>
            <a:off x="1553589" y="1867669"/>
            <a:ext cx="0" cy="3100071"/>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文本框 7">
            <a:extLst>
              <a:ext uri="{FF2B5EF4-FFF2-40B4-BE49-F238E27FC236}">
                <a16:creationId xmlns="" xmlns:a16="http://schemas.microsoft.com/office/drawing/2014/main" id="{9A01AD73-1471-4D72-8C02-0C3D4382BB4C}"/>
              </a:ext>
            </a:extLst>
          </p:cNvPr>
          <p:cNvSpPr txBox="1"/>
          <p:nvPr/>
        </p:nvSpPr>
        <p:spPr>
          <a:xfrm>
            <a:off x="1273944" y="1514377"/>
            <a:ext cx="72327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micro</a:t>
            </a:r>
            <a:endParaRPr lang="zh-CN" altLang="en-US" dirty="0">
              <a:latin typeface="Times New Roman" panose="02020603050405020304" pitchFamily="18" charset="0"/>
              <a:cs typeface="Times New Roman" panose="02020603050405020304" pitchFamily="18" charset="0"/>
            </a:endParaRPr>
          </a:p>
        </p:txBody>
      </p:sp>
      <p:sp>
        <p:nvSpPr>
          <p:cNvPr id="33" name="文本框 8">
            <a:extLst>
              <a:ext uri="{FF2B5EF4-FFF2-40B4-BE49-F238E27FC236}">
                <a16:creationId xmlns="" xmlns:a16="http://schemas.microsoft.com/office/drawing/2014/main" id="{1B002093-CA3E-4ADC-A167-18D55836E12F}"/>
              </a:ext>
            </a:extLst>
          </p:cNvPr>
          <p:cNvSpPr txBox="1"/>
          <p:nvPr/>
        </p:nvSpPr>
        <p:spPr>
          <a:xfrm>
            <a:off x="1166943" y="5012395"/>
            <a:ext cx="10310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MACRO</a:t>
            </a:r>
            <a:endParaRPr lang="zh-CN" altLang="en-US" dirty="0">
              <a:latin typeface="Times New Roman" panose="02020603050405020304" pitchFamily="18" charset="0"/>
              <a:cs typeface="Times New Roman" panose="02020603050405020304" pitchFamily="18" charset="0"/>
            </a:endParaRPr>
          </a:p>
        </p:txBody>
      </p:sp>
      <p:sp>
        <p:nvSpPr>
          <p:cNvPr id="34" name="箭头: 下 10">
            <a:extLst>
              <a:ext uri="{FF2B5EF4-FFF2-40B4-BE49-F238E27FC236}">
                <a16:creationId xmlns="" xmlns:a16="http://schemas.microsoft.com/office/drawing/2014/main" id="{5B0CD480-26C5-4882-8FA0-894560AD8F78}"/>
              </a:ext>
            </a:extLst>
          </p:cNvPr>
          <p:cNvSpPr/>
          <p:nvPr/>
        </p:nvSpPr>
        <p:spPr>
          <a:xfrm>
            <a:off x="6779266" y="2187408"/>
            <a:ext cx="205392" cy="3109503"/>
          </a:xfrm>
          <a:prstGeom prst="downArrow">
            <a:avLst>
              <a:gd name="adj1" fmla="val 32368"/>
              <a:gd name="adj2" fmla="val 142829"/>
            </a:avLst>
          </a:prstGeom>
          <a:solidFill>
            <a:srgbClr val="00CC99"/>
          </a:solidFill>
          <a:ln>
            <a:solidFill>
              <a:srgbClr val="00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11">
            <a:extLst>
              <a:ext uri="{FF2B5EF4-FFF2-40B4-BE49-F238E27FC236}">
                <a16:creationId xmlns="" xmlns:a16="http://schemas.microsoft.com/office/drawing/2014/main" id="{6F01CEC4-31CF-4C86-AB40-A764678A715A}"/>
              </a:ext>
            </a:extLst>
          </p:cNvPr>
          <p:cNvSpPr txBox="1"/>
          <p:nvPr/>
        </p:nvSpPr>
        <p:spPr>
          <a:xfrm>
            <a:off x="6446241" y="1453783"/>
            <a:ext cx="1630959" cy="64633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coupling </a:t>
            </a:r>
          </a:p>
          <a:p>
            <a:r>
              <a:rPr lang="en-US" altLang="zh-CN" dirty="0">
                <a:latin typeface="Times New Roman" panose="02020603050405020304" pitchFamily="18" charset="0"/>
                <a:cs typeface="Times New Roman" panose="02020603050405020304" pitchFamily="18" charset="0"/>
              </a:rPr>
              <a:t>With </a:t>
            </a:r>
            <a:r>
              <a:rPr lang="en-US" altLang="zh-CN" dirty="0" err="1">
                <a:latin typeface="Times New Roman" panose="02020603050405020304" pitchFamily="18" charset="0"/>
                <a:cs typeface="Times New Roman" panose="02020603050405020304" pitchFamily="18" charset="0"/>
              </a:rPr>
              <a:t>envriment</a:t>
            </a:r>
            <a:endParaRPr lang="zh-CN" altLang="en-US" dirty="0">
              <a:latin typeface="Times New Roman" panose="02020603050405020304" pitchFamily="18" charset="0"/>
              <a:cs typeface="Times New Roman" panose="02020603050405020304" pitchFamily="18" charset="0"/>
            </a:endParaRPr>
          </a:p>
        </p:txBody>
      </p:sp>
      <p:cxnSp>
        <p:nvCxnSpPr>
          <p:cNvPr id="37" name="直接连接符 36">
            <a:extLst>
              <a:ext uri="{FF2B5EF4-FFF2-40B4-BE49-F238E27FC236}">
                <a16:creationId xmlns="" xmlns:a16="http://schemas.microsoft.com/office/drawing/2014/main" id="{308EB6BC-52D3-4925-8280-CF96E58E76A6}"/>
              </a:ext>
            </a:extLst>
          </p:cNvPr>
          <p:cNvCxnSpPr/>
          <p:nvPr/>
        </p:nvCxnSpPr>
        <p:spPr>
          <a:xfrm>
            <a:off x="228600" y="838200"/>
            <a:ext cx="8640000" cy="0"/>
          </a:xfrm>
          <a:prstGeom prst="line">
            <a:avLst/>
          </a:prstGeom>
          <a:ln w="31750">
            <a:solidFill>
              <a:srgbClr val="00B0F0"/>
            </a:solidFill>
          </a:ln>
          <a:effectLst/>
        </p:spPr>
        <p:style>
          <a:lnRef idx="1">
            <a:schemeClr val="accent1"/>
          </a:lnRef>
          <a:fillRef idx="0">
            <a:schemeClr val="accent1"/>
          </a:fillRef>
          <a:effectRef idx="0">
            <a:schemeClr val="accent1"/>
          </a:effectRef>
          <a:fontRef idx="minor">
            <a:schemeClr val="tx1"/>
          </a:fontRef>
        </p:style>
      </p:cxnSp>
      <p:sp>
        <p:nvSpPr>
          <p:cNvPr id="38" name="TextBox 5">
            <a:extLst>
              <a:ext uri="{FF2B5EF4-FFF2-40B4-BE49-F238E27FC236}">
                <a16:creationId xmlns="" xmlns:a16="http://schemas.microsoft.com/office/drawing/2014/main" id="{FA086800-C5CB-4170-88E7-9E97C0DAC329}"/>
              </a:ext>
            </a:extLst>
          </p:cNvPr>
          <p:cNvSpPr txBox="1"/>
          <p:nvPr/>
        </p:nvSpPr>
        <p:spPr>
          <a:xfrm>
            <a:off x="76200" y="101025"/>
            <a:ext cx="3057247" cy="584775"/>
          </a:xfrm>
          <a:prstGeom prst="rect">
            <a:avLst/>
          </a:prstGeom>
          <a:noFill/>
          <a:effectLst/>
        </p:spPr>
        <p:txBody>
          <a:bodyPr wrap="none">
            <a:spAutoFit/>
          </a:bodyPr>
          <a:lstStyle/>
          <a:p>
            <a:pPr marL="285750" indent="-285750">
              <a:buClr>
                <a:srgbClr val="0000FF"/>
              </a:buClr>
              <a:defRPr/>
            </a:pPr>
            <a:r>
              <a:rPr lang="zh-CN" altLang="en-US" sz="3200" dirty="0">
                <a:latin typeface="华文楷体" pitchFamily="2" charset="-122"/>
                <a:ea typeface="华文楷体" pitchFamily="2" charset="-122"/>
              </a:rPr>
              <a:t>不同的量子体系</a:t>
            </a:r>
            <a:endParaRPr lang="en-US" altLang="zh-CN" sz="3200" dirty="0">
              <a:latin typeface="华文楷体" pitchFamily="2" charset="-122"/>
              <a:ea typeface="华文楷体" pitchFamily="2" charset="-122"/>
            </a:endParaRPr>
          </a:p>
        </p:txBody>
      </p:sp>
      <p:pic>
        <p:nvPicPr>
          <p:cNvPr id="40" name="Picture 2" descr="http://www.sustc.edu.cn/upload/images/pangcq/logo/%E6%A0%A1%E5%BE%BD.png"/>
          <p:cNvPicPr>
            <a:picLocks noChangeAspect="1" noChangeArrowheads="1"/>
          </p:cNvPicPr>
          <p:nvPr/>
        </p:nvPicPr>
        <p:blipFill>
          <a:blip r:embed="rId2" cstate="print"/>
          <a:srcRect/>
          <a:stretch>
            <a:fillRect/>
          </a:stretch>
        </p:blipFill>
        <p:spPr bwMode="auto">
          <a:xfrm>
            <a:off x="7467600" y="12711"/>
            <a:ext cx="1180148" cy="848678"/>
          </a:xfrm>
          <a:prstGeom prst="rect">
            <a:avLst/>
          </a:prstGeom>
          <a:noFill/>
        </p:spPr>
      </p:pic>
      <p:pic>
        <p:nvPicPr>
          <p:cNvPr id="41" name="图片 40" descr="icon.png"/>
          <p:cNvPicPr>
            <a:picLocks/>
          </p:cNvPicPr>
          <p:nvPr/>
        </p:nvPicPr>
        <p:blipFill>
          <a:blip r:embed="rId3" cstate="print"/>
          <a:stretch>
            <a:fillRect/>
          </a:stretch>
        </p:blipFill>
        <p:spPr>
          <a:xfrm>
            <a:off x="8382000" y="106997"/>
            <a:ext cx="640080" cy="640080"/>
          </a:xfrm>
          <a:prstGeom prst="rect">
            <a:avLst/>
          </a:prstGeom>
          <a:effec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6609</TotalTime>
  <Words>5705</Words>
  <Application>Microsoft Office PowerPoint</Application>
  <PresentationFormat>全屏显示(4:3)</PresentationFormat>
  <Paragraphs>331</Paragraphs>
  <Slides>38</Slides>
  <Notes>30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0" baseType="lpstr">
      <vt:lpstr>Office 主题</vt:lpstr>
      <vt:lpstr>公式</vt:lpstr>
      <vt:lpstr>幻灯片 1</vt:lpstr>
      <vt:lpstr>幻灯片 2</vt:lpstr>
      <vt:lpstr>幻灯片 3</vt:lpstr>
      <vt:lpstr>幻灯片 4</vt:lpstr>
      <vt:lpstr>幻灯片 5</vt:lpstr>
      <vt:lpstr>幻灯片 6</vt:lpstr>
      <vt:lpstr>量子计算早期 可能的应用</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量子计算早期可能的应用</vt:lpstr>
      <vt:lpstr>幻灯片 34</vt:lpstr>
      <vt:lpstr>幻灯片 35</vt:lpstr>
      <vt:lpstr>幻灯片 36</vt:lpstr>
      <vt:lpstr>幻灯片 37</vt:lpstr>
      <vt:lpstr>幻灯片 38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陈远珍</dc:creator>
  <cp:lastModifiedBy>陈远珍</cp:lastModifiedBy>
  <cp:revision>523</cp:revision>
  <dcterms:created xsi:type="dcterms:W3CDTF">2017-10-24T02:28:16Z</dcterms:created>
  <dcterms:modified xsi:type="dcterms:W3CDTF">2019-07-29T07:27:11Z</dcterms:modified>
</cp:coreProperties>
</file>